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1439" r:id="rId2"/>
    <p:sldId id="257" r:id="rId3"/>
    <p:sldId id="1030" r:id="rId4"/>
    <p:sldId id="1428" r:id="rId5"/>
    <p:sldId id="1429" r:id="rId6"/>
    <p:sldId id="1427" r:id="rId7"/>
    <p:sldId id="1408" r:id="rId8"/>
    <p:sldId id="1435" r:id="rId9"/>
    <p:sldId id="488" r:id="rId10"/>
    <p:sldId id="1434" r:id="rId11"/>
    <p:sldId id="1413" r:id="rId12"/>
    <p:sldId id="1424" r:id="rId13"/>
    <p:sldId id="1425" r:id="rId14"/>
    <p:sldId id="1011" r:id="rId15"/>
    <p:sldId id="1436" r:id="rId16"/>
    <p:sldId id="1431" r:id="rId17"/>
    <p:sldId id="1432" r:id="rId18"/>
    <p:sldId id="1410" r:id="rId19"/>
    <p:sldId id="1433" r:id="rId20"/>
    <p:sldId id="472" r:id="rId21"/>
    <p:sldId id="473" r:id="rId22"/>
    <p:sldId id="1437" r:id="rId23"/>
    <p:sldId id="1438" r:id="rId24"/>
  </p:sldIdLst>
  <p:sldSz cx="9144000" cy="6858000" type="screen4x3"/>
  <p:notesSz cx="6784975" cy="9906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800"/>
    <a:srgbClr val="EA0000"/>
    <a:srgbClr val="FA0000"/>
    <a:srgbClr val="CC9B00"/>
    <a:srgbClr val="DA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62" autoAdjust="0"/>
    <p:restoredTop sz="94796" autoAdjust="0"/>
  </p:normalViewPr>
  <p:slideViewPr>
    <p:cSldViewPr>
      <p:cViewPr varScale="1">
        <p:scale>
          <a:sx n="104" d="100"/>
          <a:sy n="104" d="100"/>
        </p:scale>
        <p:origin x="8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1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3250" y="0"/>
            <a:ext cx="2940156" cy="497021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A1216015-AF4D-4066-B066-7D64373811FB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8498" y="4767262"/>
            <a:ext cx="5427980" cy="3900488"/>
          </a:xfrm>
          <a:prstGeom prst="rect">
            <a:avLst/>
          </a:prstGeom>
        </p:spPr>
        <p:txBody>
          <a:bodyPr vert="horz" lIns="91257" tIns="45629" rIns="91257" bIns="4562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40156" cy="49702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3250" y="9408982"/>
            <a:ext cx="2940156" cy="49702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558E2581-6382-4A3A-BF42-1D4D343BBAC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0FB47E-5AAD-4656-A23A-57225B9E7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188EFD-01AC-48C6-9D90-40D98319C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0E63DD-FBE8-4E6E-9A80-41E61F712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82729C-D6EA-49C9-8530-0F433D7EE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740535-078F-4D13-84DC-DB8F9F18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114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6F95D-7267-42E9-AB36-86D0072C1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0E382C0-183F-4F96-958F-D732E7333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E460E2-9C44-43A6-9B30-6C430BE13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4269CF-F976-4E04-9032-FF57175A9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0264BD-1F69-4FCB-8624-02FE9BC53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544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ACF5CDC-7418-4A78-95BA-3550674EC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6CBC97E-1AC6-4EE8-B9B6-653072579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6ABDE5-8E85-4655-9C02-8387663E1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30BEC1-99D2-4F7F-9D97-FA84AD2AB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12ED44-A2C4-4EE4-AF31-E8E03840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704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482204-AB0D-43AC-99D8-F885D0570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EA2432-4316-4E4D-BCAA-87437B4F9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851531-5E65-4A15-9EAE-AB6E95A88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7CFF06-AEE5-42FA-87A0-69D9053A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EC4934-0553-40CE-A33A-5FFCDEDBC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838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3B048E-90EB-4E45-9456-7CB7A52F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028DD7-C2E1-4331-8BF6-A2C2F95DD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ABF394-CC2F-4FBB-A5FC-821B87018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292E4A-F105-4525-BA35-16BDFC0E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3A8710-E8C6-4C05-A91E-E3AD6B71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50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90C605-E0C1-4601-AEB9-78CE85779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7CB9C0-FB93-4697-A0AA-A5326CC26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3776E7E-91DC-44B8-804C-A934CC312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DD75514-F9CE-48EE-93A9-CC574353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6911E5C-C341-4BD8-95FD-A940D0187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1C0B0F1-D58B-4626-983B-3CC851A6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513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49EFE3-1506-4A91-B10F-D8B8CEE1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F1B26E-44D1-4E9D-95AD-339A51D4A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B4A7A8A-B9BB-443C-A17E-BB2C74EB7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2817946-FF5A-4C7C-BEF7-FC0888D7A1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A815C0A-E2B7-4C57-8C94-BB85398219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E0B1F62-7A03-44B2-8478-F47E298DC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CE90AB6-B971-4309-BF73-26A97E59C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99F4D1C-AA5E-4AEB-ADBA-691719663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719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B497B9-DC1E-4A51-8871-9E16BC80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FCC6916-BBBE-485D-A4E5-0E5E6B380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F052D1-E5D3-499A-BC5E-A3EDFDF2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B55C482-1DEA-4F43-BDFA-E3600029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89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2897FA4-AEB7-4882-A924-545435F8A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51F472E-0F3B-4B14-8415-575659165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862F01A-E41A-4B71-88A6-B60DB3EB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733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8246BD-8E07-4799-AD4D-6A2EA92A0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A09E32-BCE0-470F-8653-DF1F5C069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D262DF-AE5E-4E43-B2CE-A1E2D9845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D51D6EB-5EE5-4308-AB56-BC712EE6C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A5148D-49E0-4C22-935E-1DC1222B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5EC129-EA0C-4C7B-9F97-C5B2159F9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62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929DC2-D2C3-4285-AC5D-B1EF7DB28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F21AEC7-3A01-45DF-9D8C-218869A13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66B40CB-0E8D-42CC-B9EE-BF1055A1F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F7D0F6-A62D-45B9-A299-5BD718769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7549B9-FA28-49AE-A48E-77112D2F8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29A9D9-544C-4D48-8444-9AF54A412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643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CBC9512-D0FF-4E2A-9347-15C77FCB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742571-0D6B-4738-AC7F-8A5B2F713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F0AF5D-8FDD-4D7A-99B7-491B551EF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952A30-6756-41F3-B142-1613B7900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1230B3-3B4A-419B-9EB2-6E571EEF3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623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7FCC433-4A14-4D48-B433-685751EB1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7260" y="1729345"/>
            <a:ext cx="6858000" cy="1281150"/>
          </a:xfrm>
        </p:spPr>
        <p:txBody>
          <a:bodyPr>
            <a:normAutofit/>
          </a:bodyPr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Edukační workshop </a:t>
            </a:r>
            <a:br>
              <a:rPr lang="cs-C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část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42DBC34-E9E8-4DD1-9BC8-0B615930A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3087" y="3137854"/>
            <a:ext cx="6858000" cy="867210"/>
          </a:xfrm>
        </p:spPr>
        <p:txBody>
          <a:bodyPr>
            <a:no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Bezpečnost a ochrana zdraví dětí </a:t>
            </a:r>
            <a:b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 prostředí rodiny a školy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1E9744B-F9A0-477C-B3D7-8B6E3C3DB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4" t="12200" r="20862" b="70867"/>
          <a:stretch/>
        </p:blipFill>
        <p:spPr>
          <a:xfrm>
            <a:off x="0" y="0"/>
            <a:ext cx="9252520" cy="1504787"/>
          </a:xfrm>
          <a:prstGeom prst="rect">
            <a:avLst/>
          </a:prstGeom>
        </p:spPr>
      </p:pic>
      <p:pic>
        <p:nvPicPr>
          <p:cNvPr id="8" name="Picture 8" descr="Úvodní stránka - Technologická agentura ČR">
            <a:extLst>
              <a:ext uri="{FF2B5EF4-FFF2-40B4-BE49-F238E27FC236}">
                <a16:creationId xmlns:a16="http://schemas.microsoft.com/office/drawing/2014/main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783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E0C2202-B3CE-4E1B-86E1-28FE53A14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16"/>
          <a:stretch/>
        </p:blipFill>
        <p:spPr bwMode="auto">
          <a:xfrm>
            <a:off x="664757" y="5429424"/>
            <a:ext cx="2611099" cy="80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CDFA7ED-EA98-45A7-BDCF-7FFA809A59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30867" t="11913" r="32518" b="20037"/>
          <a:stretch/>
        </p:blipFill>
        <p:spPr>
          <a:xfrm>
            <a:off x="3797104" y="4611074"/>
            <a:ext cx="1549791" cy="1620236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52B9521-3AD3-4CA5-99F5-E668F6952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669628"/>
            <a:ext cx="2179051" cy="3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51520" y="6415395"/>
            <a:ext cx="8490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LAGRIS - TL03000213: Analýza a podpora rozvoje kompetencí dětí v oblasti bezpečnosti a ochrany zdraví.</a:t>
            </a:r>
          </a:p>
        </p:txBody>
      </p:sp>
    </p:spTree>
    <p:extLst>
      <p:ext uri="{BB962C8B-B14F-4D97-AF65-F5344CB8AC3E}">
        <p14:creationId xmlns:p14="http://schemas.microsoft.com/office/powerpoint/2010/main" val="2590213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F6FCF4A-9E42-AD63-674B-04AB02362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155" y="1483093"/>
            <a:ext cx="6067280" cy="395889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2DE6374-4970-498C-CBA4-BF575E93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1336890"/>
            <a:ext cx="2599580" cy="1289304"/>
          </a:xfrm>
        </p:spPr>
        <p:txBody>
          <a:bodyPr vert="horz" lIns="68580" tIns="34290" rIns="68580" bIns="3429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Ú</a:t>
            </a:r>
            <a:r>
              <a:rPr lang="en-US" sz="2400" b="1" dirty="0" err="1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raz</a:t>
            </a:r>
            <a:r>
              <a:rPr lang="cs-CZ" sz="24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</a:t>
            </a:r>
            <a:r>
              <a:rPr lang="en-US" sz="24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dirty="0" err="1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při</a:t>
            </a:r>
            <a:r>
              <a:rPr lang="en-US" sz="24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sz="24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různých </a:t>
            </a:r>
            <a:r>
              <a:rPr lang="en-US" sz="2400" b="1" dirty="0" err="1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činnostech</a:t>
            </a:r>
            <a:r>
              <a:rPr lang="en-US" sz="24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dirty="0" err="1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dirty="0" err="1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škol</a:t>
            </a:r>
            <a:r>
              <a:rPr lang="cs-CZ" sz="24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endParaRPr lang="en-US" sz="2400" b="1" dirty="0">
              <a:solidFill>
                <a:srgbClr val="D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BA59655-490E-76D1-425E-9CE95B45BDC7}"/>
              </a:ext>
            </a:extLst>
          </p:cNvPr>
          <p:cNvSpPr txBox="1"/>
          <p:nvPr/>
        </p:nvSpPr>
        <p:spPr>
          <a:xfrm>
            <a:off x="332800" y="5245783"/>
            <a:ext cx="339349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i="1" dirty="0"/>
              <a:t>Zdroj: Kvalita a efektivita vzdělávání a vzdělávací soustavy ve školním roce 2021/2022. ČŠI, 2022.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72E2D6E-1B2A-18E7-7B83-9C5FFAED03DD}"/>
              </a:ext>
            </a:extLst>
          </p:cNvPr>
          <p:cNvSpPr txBox="1"/>
          <p:nvPr/>
        </p:nvSpPr>
        <p:spPr>
          <a:xfrm>
            <a:off x="3272741" y="1483092"/>
            <a:ext cx="3696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50" dirty="0"/>
              <a:t>%</a:t>
            </a:r>
          </a:p>
        </p:txBody>
      </p:sp>
      <p:pic>
        <p:nvPicPr>
          <p:cNvPr id="6" name="Picture 8" descr="Úvodní stránka - Technologická agentura ČR">
            <a:extLst>
              <a:ext uri="{FF2B5EF4-FFF2-40B4-BE49-F238E27FC236}">
                <a16:creationId xmlns:a16="http://schemas.microsoft.com/office/drawing/2014/main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71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896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8D70B1-72D3-A62F-AD71-18D45BA29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2353" y="1042394"/>
            <a:ext cx="4849301" cy="1476387"/>
          </a:xfrm>
        </p:spPr>
        <p:txBody>
          <a:bodyPr anchor="ctr">
            <a:normAutofit fontScale="77500" lnSpcReduction="20000"/>
          </a:bodyPr>
          <a:lstStyle/>
          <a:p>
            <a:pPr>
              <a:spcBef>
                <a:spcPts val="450"/>
              </a:spcBef>
            </a:pPr>
            <a:endParaRPr lang="cs-CZ" sz="1500" dirty="0"/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cs-CZ" sz="3525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Dětské úrazy </a:t>
            </a:r>
            <a:r>
              <a:rPr lang="cs-CZ" sz="2850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(všeobecně)</a:t>
            </a:r>
          </a:p>
          <a:p>
            <a:pPr>
              <a:spcBef>
                <a:spcPts val="450"/>
              </a:spcBef>
            </a:pPr>
            <a:r>
              <a:rPr lang="cs-CZ" sz="1725" dirty="0"/>
              <a:t>Zlomeniny (56 %)</a:t>
            </a:r>
          </a:p>
          <a:p>
            <a:pPr>
              <a:spcBef>
                <a:spcPts val="450"/>
              </a:spcBef>
            </a:pPr>
            <a:r>
              <a:rPr lang="cs-CZ" sz="1725" dirty="0"/>
              <a:t>Úrazy hlavy s otřesem mozku (19 %)</a:t>
            </a:r>
          </a:p>
          <a:p>
            <a:pPr>
              <a:spcBef>
                <a:spcPts val="450"/>
              </a:spcBef>
            </a:pPr>
            <a:r>
              <a:rPr lang="cs-CZ" sz="1725" dirty="0"/>
              <a:t>Pohmožděniny (9 %)</a:t>
            </a:r>
          </a:p>
          <a:p>
            <a:pPr>
              <a:spcBef>
                <a:spcPts val="450"/>
              </a:spcBef>
            </a:pPr>
            <a:r>
              <a:rPr lang="cs-CZ" sz="1725" dirty="0"/>
              <a:t>Otevřené rány (6 %)</a:t>
            </a:r>
          </a:p>
          <a:p>
            <a:pPr>
              <a:spcBef>
                <a:spcPts val="450"/>
              </a:spcBef>
            </a:pPr>
            <a:endParaRPr lang="cs-CZ" sz="15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C6E9CF5-72D5-AC16-DA38-D86D8DD23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91" y="2672618"/>
            <a:ext cx="7701609" cy="2926612"/>
          </a:xfrm>
          <a:prstGeom prst="rect">
            <a:avLst/>
          </a:prstGeom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07078D04-47AF-B56C-3C0E-FF5A66069180}"/>
              </a:ext>
            </a:extLst>
          </p:cNvPr>
          <p:cNvSpPr txBox="1">
            <a:spLocks/>
          </p:cNvSpPr>
          <p:nvPr/>
        </p:nvSpPr>
        <p:spPr>
          <a:xfrm>
            <a:off x="664745" y="1042394"/>
            <a:ext cx="2585946" cy="147638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endParaRPr lang="cs-CZ" sz="1500" dirty="0"/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cs-CZ" sz="3525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Školní úrazy</a:t>
            </a:r>
          </a:p>
          <a:p>
            <a:pPr>
              <a:spcBef>
                <a:spcPts val="450"/>
              </a:spcBef>
            </a:pPr>
            <a:r>
              <a:rPr lang="cs-CZ" sz="1800" dirty="0"/>
              <a:t>Poranění hlavy (18 %)</a:t>
            </a:r>
          </a:p>
          <a:p>
            <a:pPr>
              <a:spcBef>
                <a:spcPts val="450"/>
              </a:spcBef>
            </a:pPr>
            <a:r>
              <a:rPr lang="cs-CZ" sz="1800" dirty="0"/>
              <a:t>Poranění nohou (28 %)</a:t>
            </a:r>
          </a:p>
          <a:p>
            <a:pPr>
              <a:spcBef>
                <a:spcPts val="450"/>
              </a:spcBef>
            </a:pPr>
            <a:r>
              <a:rPr lang="cs-CZ" sz="1800" dirty="0"/>
              <a:t>Poranění rukou (45 %)</a:t>
            </a:r>
          </a:p>
          <a:p>
            <a:pPr>
              <a:spcBef>
                <a:spcPts val="450"/>
              </a:spcBef>
            </a:pPr>
            <a:r>
              <a:rPr lang="cs-CZ" sz="1800" dirty="0"/>
              <a:t>Ostatní (9 %)</a:t>
            </a:r>
          </a:p>
          <a:p>
            <a:pPr>
              <a:spcBef>
                <a:spcPts val="450"/>
              </a:spcBef>
            </a:pPr>
            <a:endParaRPr lang="cs-CZ" sz="15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377F4CE-0067-5BA4-A919-0FE201072DC5}"/>
              </a:ext>
            </a:extLst>
          </p:cNvPr>
          <p:cNvSpPr txBox="1"/>
          <p:nvPr/>
        </p:nvSpPr>
        <p:spPr>
          <a:xfrm>
            <a:off x="112899" y="5461642"/>
            <a:ext cx="339349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i="1" dirty="0"/>
              <a:t>Zdroj: Kvalita a efektivita vzdělávání a vzdělávací soustavy ve školním roce 2021/2022. ČŠI, 2022.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777751D-378D-3C32-546D-D6BBBFA9CA14}"/>
              </a:ext>
            </a:extLst>
          </p:cNvPr>
          <p:cNvSpPr txBox="1"/>
          <p:nvPr/>
        </p:nvSpPr>
        <p:spPr>
          <a:xfrm>
            <a:off x="321198" y="3567500"/>
            <a:ext cx="2777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%</a:t>
            </a:r>
          </a:p>
        </p:txBody>
      </p:sp>
      <p:pic>
        <p:nvPicPr>
          <p:cNvPr id="8" name="Picture 8" descr="Úvodní stránka - Technologická agentura ČR">
            <a:extLst>
              <a:ext uri="{FF2B5EF4-FFF2-40B4-BE49-F238E27FC236}">
                <a16:creationId xmlns:a16="http://schemas.microsoft.com/office/drawing/2014/main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71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0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3D82DF-9878-5C7A-1FD5-4EC21E0E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ts val="450"/>
              </a:spcBef>
            </a:pPr>
            <a:r>
              <a:rPr lang="cs-CZ" sz="36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Pitoreskní úrazy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88F480-C404-5137-F38F-E14476F17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061529"/>
            <a:ext cx="7739846" cy="34140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sz="1950" dirty="0"/>
              <a:t>Při hře do Honzy strčil spolužák, ten se uhodil o své koleno a kousl se do jazyka.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sz="1950" dirty="0"/>
              <a:t>Nela po dojezdu z klouzačky na školní zahradě upadla a prokousla si spodní ret.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sz="1950" dirty="0"/>
              <a:t>Matyáš zasunul psací pero do mezery u židle a při snaze ho vytáhnout se uhodil rukou do nosu.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sz="1950" dirty="0"/>
              <a:t>Alexandra o přestávce lechtala spolužáka a ten ji poškrábal v obličeji.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sz="1950" dirty="0"/>
              <a:t>Spolužák odhodil sušenku a ta strefila Veroniku do oka.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sz="1950" dirty="0"/>
              <a:t>O přestávce Max skočil na záda spolužákovi, ten se předklonil,               Max sklouzl a uhodil se do hlavy o radiátor .</a:t>
            </a:r>
            <a:endParaRPr lang="cs-CZ" dirty="0"/>
          </a:p>
        </p:txBody>
      </p:sp>
      <p:pic>
        <p:nvPicPr>
          <p:cNvPr id="4" name="Picture 8" descr="Úvodní stránka - Technologická agentura ČR">
            <a:extLst>
              <a:ext uri="{FF2B5EF4-FFF2-40B4-BE49-F238E27FC236}">
                <a16:creationId xmlns:a16="http://schemas.microsoft.com/office/drawing/2014/main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71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72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3D82DF-9878-5C7A-1FD5-4EC21E0E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Tragické úrazy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88F480-C404-5137-F38F-E14476F17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0507"/>
            <a:ext cx="7886700" cy="3706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sz="1950" dirty="0"/>
              <a:t>Dvouletá holčička našla babiččiny léky – došlo k silné otravě.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sz="1950" dirty="0"/>
              <a:t>Tříletý chlapec se poleptal tabletami </a:t>
            </a:r>
            <a:r>
              <a:rPr lang="cs-CZ" sz="1950" dirty="0" err="1"/>
              <a:t>NaOH</a:t>
            </a:r>
            <a:r>
              <a:rPr lang="cs-CZ" sz="1950" dirty="0"/>
              <a:t> na pročištění odpadu.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sz="1950" dirty="0"/>
              <a:t>Roční holčička se při nejisté chůzi chytila šňůry od varné konvice.      Opaření 1 litrem horké vody mělo osudné následky.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sz="1950" dirty="0"/>
              <a:t>Šestileté dítě si hrálo se zásuvkou a popálilo se elektrickým proudem.     Dítě nevědělo, že elektrický proud je nebezpečný.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sz="1950" dirty="0"/>
              <a:t>Poranění hlavy při pádu z kola mělo pro 13letého chlapce osudné následky. Život mu mohla zachránit přilba.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sz="1950" dirty="0"/>
              <a:t>Čtyřletý chlapec se utopil v bazénu na zahradě rodinného domu.         Rodiče se v té době věnovali návštěvě, kolem bazénu nebylo hrazení.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sz="1950" dirty="0"/>
              <a:t>Malé dítě dostalo na hraní knoflíky. Udusilo se. </a:t>
            </a:r>
          </a:p>
        </p:txBody>
      </p:sp>
      <p:pic>
        <p:nvPicPr>
          <p:cNvPr id="4" name="Picture 8" descr="Úvodní stránka - Technologická agentura ČR">
            <a:extLst>
              <a:ext uri="{FF2B5EF4-FFF2-40B4-BE49-F238E27FC236}">
                <a16:creationId xmlns:a16="http://schemas.microsoft.com/office/drawing/2014/main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71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79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FED0D-6E71-4025-92EB-D7E4CE8D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Příčiny školních úrazů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AD103B-8FF3-4B38-9D62-3470AEA62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3943350" cy="3263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/>
            </a:pPr>
            <a:r>
              <a:rPr lang="cs-CZ" dirty="0"/>
              <a:t>Oficiální příčiny (statistika ČŠI)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/>
            </a:pPr>
            <a:r>
              <a:rPr lang="cs-CZ" dirty="0"/>
              <a:t>Vlastní zavinění zraněného (44 %)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/>
            </a:pPr>
            <a:r>
              <a:rPr lang="cs-CZ" dirty="0"/>
              <a:t>Nekázeň a neopatrnost (33 %)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/>
            </a:pPr>
            <a:r>
              <a:rPr lang="cs-CZ" dirty="0"/>
              <a:t>Zavinění jinou osobou (16 %)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/>
            </a:pPr>
            <a:r>
              <a:rPr lang="cs-CZ" dirty="0"/>
              <a:t>Použití vadných pomůcek (1 %)</a:t>
            </a:r>
            <a:endParaRPr lang="cs-CZ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endParaRPr lang="cs-CZ" sz="2400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EB343CFC-9201-0302-168D-FCEE6AC64B3B}"/>
              </a:ext>
            </a:extLst>
          </p:cNvPr>
          <p:cNvSpPr txBox="1">
            <a:spLocks/>
          </p:cNvSpPr>
          <p:nvPr/>
        </p:nvSpPr>
        <p:spPr>
          <a:xfrm>
            <a:off x="5100819" y="2131566"/>
            <a:ext cx="3414531" cy="241511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sz="2100" dirty="0"/>
              <a:t>Kořenové příčiny: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sz="1800" dirty="0"/>
              <a:t>Podcenění rizik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sz="1800" dirty="0"/>
              <a:t>Neznalost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sz="1800" dirty="0"/>
              <a:t>Improvizace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sz="1800" dirty="0"/>
              <a:t>Opomenutí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sz="1800" dirty="0"/>
              <a:t>Prosté omyly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endParaRPr lang="cs-CZ" sz="2400" dirty="0"/>
          </a:p>
        </p:txBody>
      </p:sp>
      <p:pic>
        <p:nvPicPr>
          <p:cNvPr id="5" name="Picture 8" descr="Úvodní stránka - Technologická agentura ČR">
            <a:extLst>
              <a:ext uri="{FF2B5EF4-FFF2-40B4-BE49-F238E27FC236}">
                <a16:creationId xmlns:a16="http://schemas.microsoft.com/office/drawing/2014/main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71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23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1E057-2024-CBA3-5C05-D5FBC3984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62CC9F-0F78-CB27-A09F-6E8F6FCD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58193"/>
            <a:ext cx="8095769" cy="288783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350"/>
              </a:spcAft>
              <a:buNone/>
            </a:pPr>
            <a:r>
              <a:rPr lang="cs-CZ" sz="3150" b="1" dirty="0">
                <a:solidFill>
                  <a:srgbClr val="C00000"/>
                </a:solidFill>
              </a:rPr>
              <a:t>Neexistuje ještě jiná cesta? </a:t>
            </a:r>
          </a:p>
          <a:p>
            <a:pPr marL="0" indent="0">
              <a:spcBef>
                <a:spcPts val="0"/>
              </a:spcBef>
              <a:spcAft>
                <a:spcPts val="1350"/>
              </a:spcAft>
              <a:buNone/>
            </a:pPr>
            <a:r>
              <a:rPr lang="cs-CZ" sz="3150" b="1" dirty="0">
                <a:solidFill>
                  <a:srgbClr val="C00000"/>
                </a:solidFill>
              </a:rPr>
              <a:t>Není možné zasáhnout dřív, než se úraz stane?</a:t>
            </a:r>
          </a:p>
          <a:p>
            <a:pPr marL="0" indent="0">
              <a:spcBef>
                <a:spcPts val="0"/>
              </a:spcBef>
              <a:spcAft>
                <a:spcPts val="1350"/>
              </a:spcAft>
              <a:buNone/>
            </a:pPr>
            <a:r>
              <a:rPr lang="cs-CZ" sz="3150" b="1" dirty="0">
                <a:solidFill>
                  <a:srgbClr val="C00000"/>
                </a:solidFill>
              </a:rPr>
              <a:t>Leckdy stačí tak málo, aby nedošlo k neštěstí!</a:t>
            </a:r>
          </a:p>
        </p:txBody>
      </p:sp>
      <p:pic>
        <p:nvPicPr>
          <p:cNvPr id="4" name="Picture 8" descr="Úvodní stránka - Technologická agentura ČR">
            <a:extLst>
              <a:ext uri="{FF2B5EF4-FFF2-40B4-BE49-F238E27FC236}">
                <a16:creationId xmlns:a16="http://schemas.microsoft.com/office/drawing/2014/main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71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016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742D3AE8-F6E0-BAE1-26FB-536CAAF97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Obvyklá mylná přesvědčení lidí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C643B17A-45D6-D996-C1F1-4D4012987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63406"/>
            <a:ext cx="7886700" cy="19488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Úrazy se stávají a patří k životu.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razy se stávají náhodou, tudíž jim není mo</a:t>
            </a: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zabr</a:t>
            </a: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 už se </a:t>
            </a: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</a:t>
            </a: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 stal, l</a:t>
            </a: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ř</a:t>
            </a: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vše sprav</a:t>
            </a: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</a:t>
            </a: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ě</a:t>
            </a: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vr</a:t>
            </a: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zp</a:t>
            </a: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ě</a:t>
            </a: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ke sv</a:t>
            </a: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 životu, jako by se nic nestalo.</a:t>
            </a:r>
          </a:p>
        </p:txBody>
      </p:sp>
      <p:pic>
        <p:nvPicPr>
          <p:cNvPr id="13" name="Zástupný obsah 4">
            <a:extLst>
              <a:ext uri="{FF2B5EF4-FFF2-40B4-BE49-F238E27FC236}">
                <a16:creationId xmlns:a16="http://schemas.microsoft.com/office/drawing/2014/main" id="{53B925D0-45EF-9E82-CBB9-5BC80B469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72" y="3923941"/>
            <a:ext cx="5448839" cy="1560290"/>
          </a:xfrm>
          <a:prstGeom prst="rect">
            <a:avLst/>
          </a:prstGeom>
        </p:spPr>
      </p:pic>
      <p:pic>
        <p:nvPicPr>
          <p:cNvPr id="5" name="Picture 8" descr="Úvodní stránka - Technologická agentura ČR">
            <a:extLst>
              <a:ext uri="{FF2B5EF4-FFF2-40B4-BE49-F238E27FC236}">
                <a16:creationId xmlns:a16="http://schemas.microsoft.com/office/drawing/2014/main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71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776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8B8EB8-51E2-D16F-D001-8CF755112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Realita je ale jiná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9D7C01-72B6-74C8-BF28-E7595AB6E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0396"/>
            <a:ext cx="7886700" cy="3263504"/>
          </a:xfrm>
        </p:spPr>
        <p:txBody>
          <a:bodyPr/>
          <a:lstStyle/>
          <a:p>
            <a:r>
              <a:rPr lang="cs-CZ" dirty="0"/>
              <a:t>Každý úraz má své příčiny a nestává se v důsledku náhody. </a:t>
            </a:r>
          </a:p>
          <a:p>
            <a:r>
              <a:rPr lang="cs-CZ" dirty="0"/>
              <a:t>Každému úrazu předchází riziková situace, kterou můžeme rozpoznat a vyhnout se jí. </a:t>
            </a:r>
          </a:p>
          <a:p>
            <a:r>
              <a:rPr lang="cs-CZ" dirty="0"/>
              <a:t>Úraz se stane ve vteřině a jeho následky mohou trvat po celý život.</a:t>
            </a:r>
          </a:p>
          <a:p>
            <a:r>
              <a:rPr lang="cs-CZ" dirty="0"/>
              <a:t>I přes maximální snahu lékařů nelze některá zranění zcela vyléčit.</a:t>
            </a:r>
          </a:p>
          <a:p>
            <a:r>
              <a:rPr lang="cs-CZ" dirty="0"/>
              <a:t>Úraz nezmění jenom život dítěte a jeho budoucí uplatnění ve společnosti, ale zasáhne také do života celé rodiny.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F57A208-7745-39FE-EBA3-C6D8FC6FA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838" y="4627020"/>
            <a:ext cx="5979234" cy="994172"/>
          </a:xfrm>
          <a:prstGeom prst="rect">
            <a:avLst/>
          </a:prstGeom>
        </p:spPr>
      </p:pic>
      <p:pic>
        <p:nvPicPr>
          <p:cNvPr id="6" name="Picture 8" descr="Úvodní stránka - Technologická agentura ČR">
            <a:extLst>
              <a:ext uri="{FF2B5EF4-FFF2-40B4-BE49-F238E27FC236}">
                <a16:creationId xmlns:a16="http://schemas.microsoft.com/office/drawing/2014/main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71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606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silnice, exteriér, skútr, auto&#10;&#10;Popis byl vytvořen automaticky">
            <a:extLst>
              <a:ext uri="{FF2B5EF4-FFF2-40B4-BE49-F238E27FC236}">
                <a16:creationId xmlns:a16="http://schemas.microsoft.com/office/drawing/2014/main" id="{60972D8F-D579-472A-BD88-B729E2CA0E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6839"/>
          <a:stretch/>
        </p:blipFill>
        <p:spPr>
          <a:xfrm>
            <a:off x="0" y="857250"/>
            <a:ext cx="5411536" cy="2226971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10" name="Obrázek 9" descr="Obsah obrázku tráva, strom, exteriér, objekt v exteriéru&#10;&#10;Popis byl vytvořen automaticky">
            <a:extLst>
              <a:ext uri="{FF2B5EF4-FFF2-40B4-BE49-F238E27FC236}">
                <a16:creationId xmlns:a16="http://schemas.microsoft.com/office/drawing/2014/main" id="{19C97623-3703-4DAC-80D9-4CA503B6F8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r="9057" b="2"/>
          <a:stretch/>
        </p:blipFill>
        <p:spPr>
          <a:xfrm>
            <a:off x="4216675" y="857258"/>
            <a:ext cx="4927327" cy="2813043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8" name="Obrázek 7" descr="Obsah obrázku voda, kulečník, vodní sporty, plavání&#10;&#10;Popis byl vytvořen automaticky">
            <a:extLst>
              <a:ext uri="{FF2B5EF4-FFF2-40B4-BE49-F238E27FC236}">
                <a16:creationId xmlns:a16="http://schemas.microsoft.com/office/drawing/2014/main" id="{67D84C6F-CCE8-4941-8DED-651884469C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19035"/>
          <a:stretch/>
        </p:blipFill>
        <p:spPr>
          <a:xfrm>
            <a:off x="3136509" y="3773170"/>
            <a:ext cx="6007493" cy="2227580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4" name="Obrázek 3" descr="Obsah obrázku osoba, patro, interiér&#10;&#10;Popis byl vytvořen automaticky">
            <a:extLst>
              <a:ext uri="{FF2B5EF4-FFF2-40B4-BE49-F238E27FC236}">
                <a16:creationId xmlns:a16="http://schemas.microsoft.com/office/drawing/2014/main" id="{B67C7B5D-803F-48B2-BE69-EADF25F7A5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6" r="1" b="3527"/>
          <a:stretch/>
        </p:blipFill>
        <p:spPr>
          <a:xfrm>
            <a:off x="1" y="3187098"/>
            <a:ext cx="4657165" cy="2813652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  <p:pic>
        <p:nvPicPr>
          <p:cNvPr id="7" name="Picture 8" descr="Úvodní stránka - Technologická agentura ČR">
            <a:extLst>
              <a:ext uri="{FF2B5EF4-FFF2-40B4-BE49-F238E27FC236}">
                <a16:creationId xmlns:a16="http://schemas.microsoft.com/office/drawing/2014/main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71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57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02CE04-D7DD-AA4D-4276-189C0BF2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Jak rozvíjet bezpečnost?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3E2885-4B72-2788-9F52-7F5B98C91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5266"/>
            <a:ext cx="7886700" cy="373224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b="1" dirty="0"/>
              <a:t>Pasivní prevence </a:t>
            </a:r>
            <a:r>
              <a:rPr lang="cs-CZ" dirty="0"/>
              <a:t>(tj. musím)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dirty="0"/>
              <a:t>Stát: vytvořit právní rámec a vymáhat jeho dodržování.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dirty="0"/>
              <a:t>Rodiče: vychovávat dítě tak, aby se naučilo rozeznávat běžné rizikové situace.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dirty="0"/>
              <a:t>Škola: seznámit dítě s bezpečnostními pravidly a naučit ho chápat význam a smysl preventivních opatření.</a:t>
            </a:r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</a:pPr>
            <a:r>
              <a:rPr lang="cs-CZ" b="1" dirty="0"/>
              <a:t>Aktivní prevence </a:t>
            </a:r>
            <a:r>
              <a:rPr lang="cs-CZ" dirty="0"/>
              <a:t>(tj. chci)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dirty="0"/>
              <a:t>Dodržovat stanovená opatření, pravidla a pokyny.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dirty="0"/>
              <a:t>Používat osobní ochranné prostředky.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dirty="0"/>
              <a:t>Jít příkladem (zejm. dospělí).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dirty="0"/>
              <a:t>Nebagatelizovat prevenci (může to být otázka života a smrti).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dirty="0"/>
              <a:t>Poučit se z prožitého a sdílet své poznatky s ostatními.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endParaRPr lang="cs-CZ" dirty="0"/>
          </a:p>
        </p:txBody>
      </p:sp>
      <p:pic>
        <p:nvPicPr>
          <p:cNvPr id="4" name="Picture 8" descr="Úvodní stránka - Technologická agentura ČR">
            <a:extLst>
              <a:ext uri="{FF2B5EF4-FFF2-40B4-BE49-F238E27FC236}">
                <a16:creationId xmlns:a16="http://schemas.microsoft.com/office/drawing/2014/main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71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1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902CC3-EA2E-F3FC-F1D9-626331D9D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782389-70D3-1C96-2188-E7E3894CA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5266"/>
            <a:ext cx="7948190" cy="3500438"/>
          </a:xfrm>
        </p:spPr>
        <p:txBody>
          <a:bodyPr>
            <a:normAutofit/>
          </a:bodyPr>
          <a:lstStyle/>
          <a:p>
            <a:r>
              <a:rPr lang="cs-CZ" dirty="0"/>
              <a:t>Bezpečnost je životní nezbytností, která člověku garantuje jeho přežití.</a:t>
            </a:r>
          </a:p>
          <a:p>
            <a:r>
              <a:rPr lang="cs-CZ" dirty="0"/>
              <a:t>Z našeho vlastního rozhodnutí nebo ze stylu našeho života ale vyplývá mnoho hrozeb, které si mnohdy ani neuvědomujeme. </a:t>
            </a:r>
          </a:p>
          <a:p>
            <a:r>
              <a:rPr lang="cs-CZ" dirty="0"/>
              <a:t>Lidé často podléhají mylnému dojmu, že jsou v bezpečí, nebo že prostředí, v němž žijí, je bezpečné. </a:t>
            </a:r>
          </a:p>
          <a:p>
            <a:r>
              <a:rPr lang="cs-CZ" dirty="0"/>
              <a:t>Ve skutečnosti si ale pouze neuvědomují, jaká rizika je mohou ohrožovat na jejich životě nebo zdraví. </a:t>
            </a:r>
          </a:p>
          <a:p>
            <a:r>
              <a:rPr lang="cs-CZ" dirty="0"/>
              <a:t>Jednání jednoho člověka může ohrožovat ostatní lidi – bezpečnost je kolektivní záležitostí.</a:t>
            </a:r>
          </a:p>
          <a:p>
            <a:r>
              <a:rPr lang="cs-CZ" dirty="0"/>
              <a:t>Problematice bezpečnosti a ochrany zdraví se věnuje BOZP.</a:t>
            </a:r>
          </a:p>
        </p:txBody>
      </p:sp>
      <p:pic>
        <p:nvPicPr>
          <p:cNvPr id="4" name="Picture 8" descr="Úvodní stránka - Technologická agentura ČR">
            <a:extLst>
              <a:ext uri="{FF2B5EF4-FFF2-40B4-BE49-F238E27FC236}">
                <a16:creationId xmlns:a16="http://schemas.microsoft.com/office/drawing/2014/main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71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260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6FF767-D9CA-4F04-B1B8-501986F66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8267573" cy="99417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Povinnosti školy a učitelů </a:t>
            </a:r>
            <a:r>
              <a:rPr lang="cs-CZ" sz="2400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(podle školského zákona)</a:t>
            </a:r>
            <a:endParaRPr lang="cs-CZ" sz="3000" dirty="0">
              <a:solidFill>
                <a:srgbClr val="D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9DA65E-A1A3-4AEF-9965-EC8920479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37868"/>
            <a:ext cx="7886700" cy="38022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dirty="0"/>
              <a:t>Škola je povinna: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dirty="0"/>
              <a:t>zajistit žákům při vzdělávání a s ním přímo souvisejících činnostech a při poskytování školských služeb</a:t>
            </a:r>
            <a:r>
              <a:rPr lang="cs-CZ" b="1" dirty="0"/>
              <a:t> bezpečnost a ochranu zdraví</a:t>
            </a:r>
            <a:r>
              <a:rPr lang="cs-CZ" dirty="0"/>
              <a:t>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dirty="0"/>
              <a:t>přihlížet k základním fyziologickým potřebám žáků a vytvářet </a:t>
            </a:r>
            <a:r>
              <a:rPr lang="cs-CZ" b="1" dirty="0"/>
              <a:t>podmínky pro jejich zdravý vývoj a pro předcházení vzniku rizikového chování</a:t>
            </a:r>
            <a:r>
              <a:rPr lang="cs-CZ" dirty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dirty="0"/>
              <a:t>plnit úkoly na úseku </a:t>
            </a:r>
            <a:r>
              <a:rPr lang="cs-CZ" b="1" dirty="0"/>
              <a:t>prevence rizik </a:t>
            </a:r>
            <a:r>
              <a:rPr lang="cs-CZ" dirty="0"/>
              <a:t>dle zákoníku práce.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dirty="0"/>
              <a:t>Pedagogičtí pracovníci jsou povinni: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b="1" dirty="0"/>
              <a:t>chránit bezpečí a zdraví dítěte</a:t>
            </a:r>
            <a:r>
              <a:rPr lang="cs-CZ" dirty="0"/>
              <a:t>, žáka a studenta a předcházet všem formám rizikového chování ve školách a školských zařízeních;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dirty="0"/>
              <a:t>svým přístupem k výchově a vzdělávání </a:t>
            </a:r>
            <a:r>
              <a:rPr lang="cs-CZ" b="1" dirty="0"/>
              <a:t>vytvářet pozitivní a bezpečné klima ve školním prostředí </a:t>
            </a:r>
            <a:r>
              <a:rPr lang="cs-CZ" dirty="0"/>
              <a:t>a podporovat jeho rozvoj.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endParaRPr lang="cs-CZ" dirty="0"/>
          </a:p>
        </p:txBody>
      </p:sp>
      <p:pic>
        <p:nvPicPr>
          <p:cNvPr id="4" name="Picture 8" descr="Úvodní stránka - Technologická agentura ČR">
            <a:extLst>
              <a:ext uri="{FF2B5EF4-FFF2-40B4-BE49-F238E27FC236}">
                <a16:creationId xmlns:a16="http://schemas.microsoft.com/office/drawing/2014/main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71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4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E15CE0-6006-4894-A0A1-99C10DF80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Povinnosti rodičů</a:t>
            </a:r>
            <a:r>
              <a:rPr lang="cs-CZ" sz="30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sz="2400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(podle občanského zákoníku)</a:t>
            </a:r>
            <a:endParaRPr lang="cs-CZ" sz="3000" dirty="0">
              <a:solidFill>
                <a:srgbClr val="D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A3A548-E14B-456F-948E-002302A47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60164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dirty="0"/>
              <a:t>Rodiče jsou povinni: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dirty="0"/>
              <a:t>usměrňovat nezletilé dítě </a:t>
            </a:r>
            <a:r>
              <a:rPr lang="cs-CZ" b="1" dirty="0"/>
              <a:t>výchovnými opatřeními</a:t>
            </a:r>
            <a:r>
              <a:rPr lang="cs-CZ" dirty="0"/>
              <a:t>, a to s přihlédnutím k jeho rozvíjejícím se schopnostem.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dirty="0"/>
              <a:t>aktivně </a:t>
            </a:r>
            <a:r>
              <a:rPr lang="cs-CZ" b="1" dirty="0"/>
              <a:t>pečovat o zdraví dítěte</a:t>
            </a:r>
            <a:r>
              <a:rPr lang="cs-CZ" dirty="0"/>
              <a:t>, o jeho tělesný, citový, rozumový a mravní vývoj.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b="1" dirty="0"/>
              <a:t>jednat výlučně v souladu se zájmy dítěte</a:t>
            </a:r>
            <a:r>
              <a:rPr lang="cs-CZ" dirty="0"/>
              <a:t>, a nikoli prioritně s ohledem na své vlastní zájmy.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dirty="0"/>
              <a:t>Rodiče se nemohou svých povinností vůči svým dětem vzdát ani je přenést na nikoho dalšího.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dirty="0"/>
              <a:t>Práva a povinnosti rodičů vznikají narozením dítěte a zanikají   nabytím jeho zletilosti.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endParaRPr lang="cs-CZ" dirty="0"/>
          </a:p>
        </p:txBody>
      </p:sp>
      <p:pic>
        <p:nvPicPr>
          <p:cNvPr id="4" name="Picture 8" descr="Úvodní stránka - Technologická agentura ČR">
            <a:extLst>
              <a:ext uri="{FF2B5EF4-FFF2-40B4-BE49-F238E27FC236}">
                <a16:creationId xmlns:a16="http://schemas.microsoft.com/office/drawing/2014/main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71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31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93C297-0FA0-4022-BF6A-468BC2BF3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Výchova dítěte pohledem soudů</a:t>
            </a:r>
            <a:endParaRPr lang="cs-CZ" sz="3600" b="1" dirty="0">
              <a:solidFill>
                <a:srgbClr val="D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18ED4C-0CA7-4256-BCE3-7ABE37D0A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cs-CZ" sz="1950" i="1" dirty="0"/>
              <a:t>Cílem péče o děti, jako součásti rodičovské odpovědnosti, je zajistit řádný všestranný vývoj dítěte, jak tělesný, tak citový, rozumový a mravní, a tím mimo jiné zajistit, aby po dosažení svéprávnosti bylo dítě již </a:t>
            </a:r>
            <a:r>
              <a:rPr lang="cs-CZ" sz="1950" b="1" i="1" dirty="0"/>
              <a:t>samo schopno rozhodovat o svém životě</a:t>
            </a:r>
            <a:r>
              <a:rPr lang="cs-CZ" sz="1950" i="1" dirty="0"/>
              <a:t> a nést následky svého jednání. 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cs-CZ" sz="1950" i="1" dirty="0"/>
              <a:t>Učit děti samostatnosti a odpovědnosti je povinností, ale i právem rodičů. Tím, že rodiče děti vychovávají k samostatnosti, tak je </a:t>
            </a:r>
            <a:r>
              <a:rPr lang="cs-CZ" sz="1950" b="1" i="1" dirty="0"/>
              <a:t>nejlépe chrání před nebezpečím, které je může ohrožovat.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B135FAF-8449-9208-9C73-2588A84EB0BC}"/>
              </a:ext>
            </a:extLst>
          </p:cNvPr>
          <p:cNvSpPr txBox="1"/>
          <p:nvPr/>
        </p:nvSpPr>
        <p:spPr>
          <a:xfrm>
            <a:off x="2129030" y="5219075"/>
            <a:ext cx="5624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i="1" dirty="0"/>
              <a:t>Zdroj: Nález Ústavního soudu I. ÚS 1587/15 ze dne 15.12.2015</a:t>
            </a:r>
          </a:p>
        </p:txBody>
      </p:sp>
      <p:pic>
        <p:nvPicPr>
          <p:cNvPr id="5" name="Picture 8" descr="Úvodní stránka - Technologická agentura ČR">
            <a:extLst>
              <a:ext uri="{FF2B5EF4-FFF2-40B4-BE49-F238E27FC236}">
                <a16:creationId xmlns:a16="http://schemas.microsoft.com/office/drawing/2014/main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71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97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A8A9F-4081-0C87-74BB-323DA0146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77" y="1261309"/>
            <a:ext cx="2661454" cy="994172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Kde hledat podporu?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7672F97-28A9-F24A-6E70-28F3511379F2}"/>
              </a:ext>
            </a:extLst>
          </p:cNvPr>
          <p:cNvSpPr txBox="1"/>
          <p:nvPr/>
        </p:nvSpPr>
        <p:spPr>
          <a:xfrm>
            <a:off x="500034" y="5357826"/>
            <a:ext cx="207170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cs-CZ" sz="2100" b="1" dirty="0"/>
              <a:t>http://lagris.eu/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32D84207-48AD-7930-A5FF-D5FFD68B7A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9431" t="12321" r="30601" b="8642"/>
          <a:stretch/>
        </p:blipFill>
        <p:spPr>
          <a:xfrm>
            <a:off x="3071802" y="642918"/>
            <a:ext cx="4692554" cy="5786477"/>
          </a:xfrm>
          <a:prstGeom prst="rect">
            <a:avLst/>
          </a:prstGeom>
        </p:spPr>
      </p:pic>
      <p:pic>
        <p:nvPicPr>
          <p:cNvPr id="7" name="Picture 8" descr="Úvodní stránka - Technologická agentura ČR">
            <a:extLst>
              <a:ext uri="{FF2B5EF4-FFF2-40B4-BE49-F238E27FC236}">
                <a16:creationId xmlns:a16="http://schemas.microsoft.com/office/drawing/2014/main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71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09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A3F29-5CE8-4BFA-A866-70767ED5D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101277"/>
            <a:ext cx="3276452" cy="1467631"/>
          </a:xfrm>
        </p:spPr>
        <p:txBody>
          <a:bodyPr anchor="b">
            <a:normAutofit fontScale="90000"/>
          </a:bodyPr>
          <a:lstStyle/>
          <a:p>
            <a:r>
              <a:rPr lang="cs-CZ" sz="36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 si představíte, když se řekne ... ? </a:t>
            </a:r>
            <a:br>
              <a:rPr lang="cs-CZ" sz="36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cs-CZ" sz="36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"BOZP"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506DCC-621B-4711-BFEA-DE76B02CB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1" y="3011924"/>
            <a:ext cx="3382991" cy="28528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425" b="1" spc="150" dirty="0"/>
              <a:t>	</a:t>
            </a:r>
            <a:r>
              <a:rPr lang="cs-CZ" sz="2400" b="1" spc="150" dirty="0"/>
              <a:t>B</a:t>
            </a:r>
            <a:r>
              <a:rPr lang="cs-CZ" sz="2400" spc="150" dirty="0"/>
              <a:t>uď</a:t>
            </a:r>
          </a:p>
          <a:p>
            <a:pPr marL="0" indent="0">
              <a:buNone/>
            </a:pPr>
            <a:r>
              <a:rPr lang="cs-CZ" sz="2400" b="1" spc="150" dirty="0"/>
              <a:t>	O</a:t>
            </a:r>
            <a:r>
              <a:rPr lang="cs-CZ" sz="2400" spc="150" dirty="0"/>
              <a:t>patrný </a:t>
            </a:r>
          </a:p>
          <a:p>
            <a:pPr marL="0" indent="0">
              <a:buNone/>
            </a:pPr>
            <a:r>
              <a:rPr lang="cs-CZ" sz="2400" b="1" spc="150" dirty="0"/>
              <a:t>	Z</a:t>
            </a:r>
            <a:r>
              <a:rPr lang="cs-CZ" sz="2400" spc="150" dirty="0"/>
              <a:t>lo</a:t>
            </a:r>
          </a:p>
          <a:p>
            <a:pPr marL="0" indent="0">
              <a:buNone/>
            </a:pPr>
            <a:r>
              <a:rPr lang="cs-CZ" sz="2400" b="1" spc="150" dirty="0"/>
              <a:t>	P</a:t>
            </a:r>
            <a:r>
              <a:rPr lang="cs-CZ" sz="2400" spc="150" dirty="0"/>
              <a:t>řichází</a:t>
            </a:r>
          </a:p>
          <a:p>
            <a:pPr lvl="1"/>
            <a:endParaRPr lang="cs-CZ" sz="1425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425" dirty="0"/>
              <a:t>Mezivědní obor zabývající se nalézáním a uplatňováním metod a prostředků, jejichž cílem je vytvoří podmínky k tomu, aby se pravděpodobnost ohrožení nebo poškození lidského zdraví snížila na minimum.</a:t>
            </a:r>
          </a:p>
        </p:txBody>
      </p:sp>
      <p:pic>
        <p:nvPicPr>
          <p:cNvPr id="5" name="Picture 4" descr="Ruka, který se dostane na slunce">
            <a:extLst>
              <a:ext uri="{FF2B5EF4-FFF2-40B4-BE49-F238E27FC236}">
                <a16:creationId xmlns:a16="http://schemas.microsoft.com/office/drawing/2014/main" id="{2E1D4212-21D6-9D56-38C6-D583AE77E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92" r="7206" b="2"/>
          <a:stretch/>
        </p:blipFill>
        <p:spPr>
          <a:xfrm>
            <a:off x="3983777" y="857257"/>
            <a:ext cx="5159081" cy="51434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Picture 8" descr="Úvodní stránka - Technologická agentura ČR">
            <a:extLst>
              <a:ext uri="{FF2B5EF4-FFF2-40B4-BE49-F238E27FC236}">
                <a16:creationId xmlns:a16="http://schemas.microsoft.com/office/drawing/2014/main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71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67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5217E2-DE22-9D5B-E013-E76D0C947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Jaké jsou převažující názory veřejnosti?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DB64C4-C776-347E-7FA8-24171161C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9738"/>
            <a:ext cx="7886700" cy="34023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cs-CZ" sz="2700" b="1" dirty="0"/>
              <a:t>BOZP ve školním prostředí JE / NENÍ věnována dostatečná pozornost.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cs-CZ" sz="2700" b="1" dirty="0"/>
              <a:t>Výchova dětí k bezpečnému chování je povinností RODIČŮ / ŠKOLY.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cs-CZ" sz="2700" b="1" dirty="0"/>
              <a:t>Právní předpisy a povinnosti z nich plynoucí </a:t>
            </a:r>
            <a:r>
              <a:rPr lang="cs-CZ" sz="2700" b="1" cap="all" dirty="0"/>
              <a:t>poskytují / NEPOSKYTUJÍ</a:t>
            </a:r>
            <a:r>
              <a:rPr lang="cs-CZ" sz="2700" b="1" dirty="0"/>
              <a:t> záruku pro bezpečný život.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cs-CZ" sz="27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cs-CZ" sz="2700" b="1" dirty="0"/>
          </a:p>
        </p:txBody>
      </p:sp>
      <p:pic>
        <p:nvPicPr>
          <p:cNvPr id="4" name="Picture 8" descr="Úvodní stránka - Technologická agentura ČR">
            <a:extLst>
              <a:ext uri="{FF2B5EF4-FFF2-40B4-BE49-F238E27FC236}">
                <a16:creationId xmlns:a16="http://schemas.microsoft.com/office/drawing/2014/main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71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52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93C297-0FA0-4022-BF6A-468BC2BF3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4356"/>
            <a:ext cx="78867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Realita dětského světa pohledem soudů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18ED4C-0CA7-4256-BCE3-7ABE37D0A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30641"/>
            <a:ext cx="7886700" cy="3263504"/>
          </a:xfrm>
        </p:spPr>
        <p:txBody>
          <a:bodyPr/>
          <a:lstStyle/>
          <a:p>
            <a:pPr marL="0" indent="0">
              <a:spcBef>
                <a:spcPts val="1125"/>
              </a:spcBef>
              <a:buNone/>
            </a:pPr>
            <a:r>
              <a:rPr lang="cs-CZ" sz="1950" i="1" dirty="0"/>
              <a:t>Časy, kdy osmiletá Lisa s Annou šly samy z </a:t>
            </a:r>
            <a:r>
              <a:rPr lang="cs-CZ" sz="1950" i="1" dirty="0" err="1"/>
              <a:t>Bullerbynu</a:t>
            </a:r>
            <a:r>
              <a:rPr lang="cs-CZ" sz="1950" i="1" dirty="0"/>
              <a:t> nakupovat do vedlejší vesnice, či kdy pětiletý Honzík jel sám za dědečkem vlakem na vesnici, kde sám a s jinými dětmi běhal po vesnici a jejím okolí, jsou již bohužel minulostí. </a:t>
            </a:r>
          </a:p>
          <a:p>
            <a:pPr marL="0" indent="0">
              <a:spcBef>
                <a:spcPts val="1125"/>
              </a:spcBef>
              <a:buNone/>
            </a:pPr>
            <a:r>
              <a:rPr lang="cs-CZ" sz="1950" i="1" dirty="0"/>
              <a:t>V této svobodě děti zažily spoustu úžasných dobrodružství, které dnešní děti, v době ovládané paradigmatem ochrany a úplného odstranění rizika, jen těžko zažijí.</a:t>
            </a:r>
          </a:p>
          <a:p>
            <a:pPr marL="0" indent="0">
              <a:spcBef>
                <a:spcPts val="1125"/>
              </a:spcBef>
              <a:buNone/>
            </a:pPr>
            <a:r>
              <a:rPr lang="cs-CZ" sz="1950" b="1" i="1" dirty="0"/>
              <a:t>Život s sebou přináší různá nebezpečí a rizika, která ale nelze zcela eliminovat bez určité ztráty osobní svobody. </a:t>
            </a:r>
          </a:p>
          <a:p>
            <a:pPr>
              <a:spcBef>
                <a:spcPts val="1125"/>
              </a:spcBef>
            </a:pPr>
            <a:endParaRPr lang="cs-CZ" sz="1650" i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11EF6BB-910E-4936-890A-CD4574D79249}"/>
              </a:ext>
            </a:extLst>
          </p:cNvPr>
          <p:cNvSpPr txBox="1"/>
          <p:nvPr/>
        </p:nvSpPr>
        <p:spPr>
          <a:xfrm>
            <a:off x="2204978" y="5219075"/>
            <a:ext cx="5624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i="1" dirty="0"/>
              <a:t>Zdroj: Nález Ústavního soudu I. ÚS 1587/15 ze dne 15.12.2015</a:t>
            </a:r>
          </a:p>
        </p:txBody>
      </p:sp>
      <p:pic>
        <p:nvPicPr>
          <p:cNvPr id="5" name="Picture 8" descr="Úvodní stránka - Technologická agentura ČR">
            <a:extLst>
              <a:ext uri="{FF2B5EF4-FFF2-40B4-BE49-F238E27FC236}">
                <a16:creationId xmlns:a16="http://schemas.microsoft.com/office/drawing/2014/main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71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32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902CC3-EA2E-F3FC-F1D9-626331D9D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Statistika dětských úrazů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782389-70D3-1C96-2188-E7E3894CA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5266"/>
            <a:ext cx="7948190" cy="3804064"/>
          </a:xfrm>
        </p:spPr>
        <p:txBody>
          <a:bodyPr>
            <a:normAutofit/>
          </a:bodyPr>
          <a:lstStyle/>
          <a:p>
            <a:r>
              <a:rPr lang="cs-CZ" dirty="0"/>
              <a:t>Školou povinné dítě se pohybuje ve dvou (právně) odlišných prostředích:</a:t>
            </a:r>
          </a:p>
          <a:p>
            <a:pPr lvl="1"/>
            <a:r>
              <a:rPr lang="cs-CZ" dirty="0"/>
              <a:t>ve škole → za zajištění bezpečnosti zodpovídá škola</a:t>
            </a:r>
          </a:p>
          <a:p>
            <a:pPr lvl="1"/>
            <a:r>
              <a:rPr lang="cs-CZ" dirty="0"/>
              <a:t>mimo školu, resp. doma → za zajištění bezpečnosti zodpovídají rodiče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529C8C6-864D-22D1-91A2-18F8664CA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8" t="6146" r="1314" b="6624"/>
          <a:stretch/>
        </p:blipFill>
        <p:spPr>
          <a:xfrm>
            <a:off x="2416501" y="3518477"/>
            <a:ext cx="4310999" cy="2304346"/>
          </a:xfrm>
          <a:prstGeom prst="rect">
            <a:avLst/>
          </a:prstGeom>
        </p:spPr>
      </p:pic>
      <p:pic>
        <p:nvPicPr>
          <p:cNvPr id="5" name="Picture 8" descr="Úvodní stránka - Technologická agentura ČR">
            <a:extLst>
              <a:ext uri="{FF2B5EF4-FFF2-40B4-BE49-F238E27FC236}">
                <a16:creationId xmlns:a16="http://schemas.microsoft.com/office/drawing/2014/main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71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149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9364B3-7D84-4B36-ABA0-E5C542690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Vývoj počtu závažných dětských úrazů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7127EF8-3F67-49C6-9A61-6E1CDEC4F1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" t="6601" r="5129"/>
          <a:stretch/>
        </p:blipFill>
        <p:spPr>
          <a:xfrm>
            <a:off x="1562583" y="2049236"/>
            <a:ext cx="6172200" cy="347907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462CFD1-3463-0C68-83DD-1F069DC5CD69}"/>
              </a:ext>
            </a:extLst>
          </p:cNvPr>
          <p:cNvSpPr txBox="1"/>
          <p:nvPr/>
        </p:nvSpPr>
        <p:spPr>
          <a:xfrm>
            <a:off x="109175" y="5611490"/>
            <a:ext cx="315488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i="1" dirty="0"/>
              <a:t>Zdroj: ZDRAVÍ 2030 – analytická studie. ÚZIS, 2022.</a:t>
            </a:r>
          </a:p>
        </p:txBody>
      </p:sp>
      <p:pic>
        <p:nvPicPr>
          <p:cNvPr id="5" name="Picture 8" descr="Úvodní stránka - Technologická agentura ČR">
            <a:extLst>
              <a:ext uri="{FF2B5EF4-FFF2-40B4-BE49-F238E27FC236}">
                <a16:creationId xmlns:a16="http://schemas.microsoft.com/office/drawing/2014/main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71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2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E1962676-ECE5-AB30-FB6B-BAC271507BDE}"/>
              </a:ext>
            </a:extLst>
          </p:cNvPr>
          <p:cNvSpPr txBox="1"/>
          <p:nvPr/>
        </p:nvSpPr>
        <p:spPr>
          <a:xfrm>
            <a:off x="473202" y="1336890"/>
            <a:ext cx="2571750" cy="1289304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</a:pPr>
            <a:r>
              <a:rPr lang="cs-CZ" sz="24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</a:t>
            </a:r>
            <a:r>
              <a:rPr lang="en-US" sz="2400" b="1" dirty="0" err="1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ncidence</a:t>
            </a:r>
            <a:r>
              <a:rPr lang="en-US" sz="24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dětských</a:t>
            </a:r>
            <a:r>
              <a:rPr lang="en-US" sz="24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úrazů</a:t>
            </a:r>
            <a:r>
              <a:rPr lang="en-US" sz="24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v </a:t>
            </a:r>
            <a:r>
              <a:rPr lang="en-US" sz="2400" b="1" dirty="0" err="1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průběhu</a:t>
            </a:r>
            <a:r>
              <a:rPr lang="en-US" sz="24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kalendářního</a:t>
            </a:r>
            <a:r>
              <a:rPr lang="en-US" sz="24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roku</a:t>
            </a:r>
            <a:endParaRPr lang="en-US" sz="2400" b="1" dirty="0">
              <a:solidFill>
                <a:srgbClr val="D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48F3FBC-6CCB-81D8-4D15-34E7188A9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2962656"/>
            <a:ext cx="2571750" cy="1094062"/>
          </a:xfrm>
        </p:spPr>
        <p:txBody>
          <a:bodyPr vert="horz" lIns="68580" tIns="34290" rIns="68580" bIns="34290" rtlCol="0" anchor="t">
            <a:normAutofit/>
          </a:bodyPr>
          <a:lstStyle/>
          <a:p>
            <a:endParaRPr lang="en-US" sz="165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5BB8CCB-C7CF-0007-049C-20BD66BD4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0722" y="1519690"/>
            <a:ext cx="5177790" cy="3818621"/>
          </a:xfrm>
          <a:prstGeom prst="rect">
            <a:avLst/>
          </a:prstGeom>
          <a:noFill/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B6CF8FE-0C4C-5C95-1E63-A1C1CD5A39F1}"/>
              </a:ext>
            </a:extLst>
          </p:cNvPr>
          <p:cNvSpPr txBox="1"/>
          <p:nvPr/>
        </p:nvSpPr>
        <p:spPr>
          <a:xfrm>
            <a:off x="482458" y="5107478"/>
            <a:ext cx="315488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i="1" dirty="0"/>
              <a:t>Zdroj: ZDRAVÍ 2030 – analytická studie. ÚZIS, 2022.</a:t>
            </a:r>
          </a:p>
        </p:txBody>
      </p:sp>
    </p:spTree>
    <p:extLst>
      <p:ext uri="{BB962C8B-B14F-4D97-AF65-F5344CB8AC3E}">
        <p14:creationId xmlns:p14="http://schemas.microsoft.com/office/powerpoint/2010/main" val="1962049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4F3AEE-7E42-4273-9F05-57BADF6B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1336890"/>
            <a:ext cx="2571750" cy="1289304"/>
          </a:xfr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cs-CZ" sz="30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Vývoj počtu školních úrazů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9633F8-CDD9-4C45-ADE3-E502E6A2D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2962656"/>
            <a:ext cx="2542033" cy="2558034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  <a:defRPr/>
            </a:pPr>
            <a:r>
              <a:rPr lang="cs-CZ" sz="1800" dirty="0"/>
              <a:t>Ve školním roce 2021/2022 se stalo  42,5 tis. školních úrazů.</a:t>
            </a:r>
          </a:p>
          <a:p>
            <a:pPr>
              <a:lnSpc>
                <a:spcPct val="100000"/>
              </a:lnSpc>
              <a:spcBef>
                <a:spcPts val="450"/>
              </a:spcBef>
              <a:defRPr/>
            </a:pPr>
            <a:r>
              <a:rPr lang="cs-CZ" sz="1800" dirty="0"/>
              <a:t>Nejvíc úrazů je v ZŠ – cca 63,5 % (27 tis.), </a:t>
            </a:r>
          </a:p>
          <a:p>
            <a:pPr>
              <a:lnSpc>
                <a:spcPct val="100000"/>
              </a:lnSpc>
              <a:spcBef>
                <a:spcPts val="450"/>
              </a:spcBef>
              <a:defRPr/>
            </a:pPr>
            <a:r>
              <a:rPr lang="cs-CZ" sz="1800" dirty="0"/>
              <a:t>Nejméně úrazů je v MŠ – cca 3% (1,4 tis.).</a:t>
            </a:r>
            <a:endParaRPr lang="cs-CZ" sz="15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0A88CCB-3D31-073F-655A-26C8E24F7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722" y="2102192"/>
            <a:ext cx="5177790" cy="265361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063A4E0-9FFF-3CEA-D4D4-31828B6050E0}"/>
              </a:ext>
            </a:extLst>
          </p:cNvPr>
          <p:cNvSpPr txBox="1"/>
          <p:nvPr/>
        </p:nvSpPr>
        <p:spPr>
          <a:xfrm>
            <a:off x="482459" y="5405273"/>
            <a:ext cx="539458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i="1" dirty="0"/>
              <a:t>Zdroj: Kvalita a efektivita vzdělávání a vzdělávací soustavy ve školním roce 2021/2022. ČŠI, 2022.</a:t>
            </a:r>
          </a:p>
        </p:txBody>
      </p:sp>
      <p:pic>
        <p:nvPicPr>
          <p:cNvPr id="8" name="Picture 8" descr="Úvodní stránka - Technologická agentura ČR">
            <a:extLst>
              <a:ext uri="{FF2B5EF4-FFF2-40B4-BE49-F238E27FC236}">
                <a16:creationId xmlns:a16="http://schemas.microsoft.com/office/drawing/2014/main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71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9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1380</Words>
  <Application>Microsoft Office PowerPoint</Application>
  <PresentationFormat>Předvádění na obrazovce (4:3)</PresentationFormat>
  <Paragraphs>128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Edukační workshop  1. část</vt:lpstr>
      <vt:lpstr>Úvod</vt:lpstr>
      <vt:lpstr>Co si představíte, když se řekne ... ?  "BOZP"</vt:lpstr>
      <vt:lpstr>Jaké jsou převažující názory veřejnosti?</vt:lpstr>
      <vt:lpstr>Realita dětského světa pohledem soudů</vt:lpstr>
      <vt:lpstr>Statistika dětských úrazů </vt:lpstr>
      <vt:lpstr>Vývoj počtu závažných dětských úrazů</vt:lpstr>
      <vt:lpstr>Prezentace aplikace PowerPoint</vt:lpstr>
      <vt:lpstr>Vývoj počtu školních úrazů</vt:lpstr>
      <vt:lpstr>Úrazy při různých činnostech ve škole</vt:lpstr>
      <vt:lpstr>Prezentace aplikace PowerPoint</vt:lpstr>
      <vt:lpstr>Pitoreskní úrazy</vt:lpstr>
      <vt:lpstr>Tragické úrazy</vt:lpstr>
      <vt:lpstr>Příčiny školních úrazů</vt:lpstr>
      <vt:lpstr>Prezentace aplikace PowerPoint</vt:lpstr>
      <vt:lpstr>Obvyklá mylná přesvědčení lidí</vt:lpstr>
      <vt:lpstr>Realita je ale jiná</vt:lpstr>
      <vt:lpstr>Prezentace aplikace PowerPoint</vt:lpstr>
      <vt:lpstr>Jak rozvíjet bezpečnost?</vt:lpstr>
      <vt:lpstr>Povinnosti školy a učitelů (podle školského zákona)</vt:lpstr>
      <vt:lpstr>Povinnosti rodičů (podle občanského zákoníku)</vt:lpstr>
      <vt:lpstr>Výchova dítěte pohledem soudů</vt:lpstr>
      <vt:lpstr>Kde hledat podporu?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Systémový přístup k dlouhodobé jazykové podpoře v předškolním vzdělávání  - český a evropský kontext</dc:title>
  <dc:creator>Barbora Loudová Stralczynská</dc:creator>
  <cp:lastModifiedBy>Kryštof Louda</cp:lastModifiedBy>
  <cp:revision>225</cp:revision>
  <dcterms:created xsi:type="dcterms:W3CDTF">2020-10-18T19:52:39Z</dcterms:created>
  <dcterms:modified xsi:type="dcterms:W3CDTF">2023-11-23T19:57:02Z</dcterms:modified>
</cp:coreProperties>
</file>