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1464" r:id="rId2"/>
    <p:sldId id="485" r:id="rId3"/>
    <p:sldId id="486" r:id="rId4"/>
    <p:sldId id="482" r:id="rId5"/>
    <p:sldId id="355" r:id="rId6"/>
    <p:sldId id="471" r:id="rId7"/>
    <p:sldId id="351" r:id="rId8"/>
    <p:sldId id="1463" r:id="rId9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B800"/>
    <a:srgbClr val="EA0000"/>
    <a:srgbClr val="FA0000"/>
    <a:srgbClr val="CC9B00"/>
    <a:srgbClr val="DA00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62" autoAdjust="0"/>
    <p:restoredTop sz="94796" autoAdjust="0"/>
  </p:normalViewPr>
  <p:slideViewPr>
    <p:cSldViewPr>
      <p:cViewPr varScale="1">
        <p:scale>
          <a:sx n="83" d="100"/>
          <a:sy n="83" d="100"/>
        </p:scale>
        <p:origin x="-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A1216015-AF4D-4066-B066-7D64373811FB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5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558E2581-6382-4A3A-BF42-1D4D343BBA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06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Mind map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581-6382-4A3A-BF42-1D4D343BBAC0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8551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xmlns="" id="{05B4BF47-01F3-4C57-85DE-3AF8835EA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xmlns="" id="{7AE17D02-F498-4AEE-8FCA-F30BCC67CF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8316910-601B-4D05-967F-E1EDE9264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3CEEB4-B7C8-4CDE-88E5-7A8759DCD04B}" type="slidenum">
              <a:rPr lang="cs-CZ" altLang="cs-CZ">
                <a:latin typeface="Calibri" panose="020F0502020204030204" pitchFamily="34" charset="0"/>
              </a:rPr>
              <a:pPr eaLnBrk="1" hangingPunct="1"/>
              <a:t>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6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0FB47E-5AAD-4656-A23A-57225B9E7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9188EFD-01AC-48C6-9D90-40D98319C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20E63DD-FBE8-4E6E-9A80-41E61F71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782729C-D6EA-49C9-8530-0F433D7E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B740535-078F-4D13-84DC-DB8F9F18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5114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56F95D-7267-42E9-AB36-86D0072C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0E382C0-183F-4F96-958F-D732E7333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8E460E2-9C44-43A6-9B30-6C430BE1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4269CF-F976-4E04-9032-FF57175A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20264BD-1F69-4FCB-8624-02FE9BC5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1544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ACF5CDC-7418-4A78-95BA-3550674EC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6CBC97E-1AC6-4EE8-B9B6-653072579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46ABDE5-8E85-4655-9C02-8387663E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730BEC1-99D2-4F7F-9D97-FA84AD2A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A12ED44-A2C4-4EE4-AF31-E8E03840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70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482204-AB0D-43AC-99D8-F885D057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3EA2432-4316-4E4D-BCAA-87437B4F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A851531-5E65-4A15-9EAE-AB6E95A8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67CFF06-AEE5-42FA-87A0-69D9053A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8EC4934-0553-40CE-A33A-5FFCDEDB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2838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3B048E-90EB-4E45-9456-7CB7A52F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4028DD7-C2E1-4331-8BF6-A2C2F95DD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BABF394-CC2F-4FBB-A5FC-821B8701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8292E4A-F105-4525-BA35-16BDFC0E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13A8710-E8C6-4C05-A91E-E3AD6B71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4750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90C605-E0C1-4601-AEB9-78CE8577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97CB9C0-FB93-4697-A0AA-A5326CC26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3776E7E-91DC-44B8-804C-A934CC312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DD75514-F9CE-48EE-93A9-CC57435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6911E5C-C341-4BD8-95FD-A940D018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1C0B0F1-D58B-4626-983B-3CC851A6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251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49EFE3-1506-4A91-B10F-D8B8CEE1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DF1B26E-44D1-4E9D-95AD-339A51D4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B4A7A8A-B9BB-443C-A17E-BB2C74EB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2817946-FF5A-4C7C-BEF7-FC0888D7A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A815C0A-E2B7-4C57-8C94-BB8539821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E0B1F62-7A03-44B2-8478-F47E298D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DCE90AB6-B971-4309-BF73-26A97E59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99F4D1C-AA5E-4AEB-ADBA-69171966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719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B497B9-DC1E-4A51-8871-9E16BC80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FCC6916-BBBE-485D-A4E5-0E5E6B38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BF052D1-E5D3-499A-BC5E-A3EDFDF2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B55C482-1DEA-4F43-BDFA-E3600029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589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F2897FA4-AEB7-4882-A924-545435F8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51F472E-0F3B-4B14-8415-57565916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862F01A-E41A-4B71-88A6-B60DB3EB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733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8246BD-8E07-4799-AD4D-6A2EA92A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DA09E32-BCE0-470F-8653-DF1F5C06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CD262DF-AE5E-4E43-B2CE-A1E2D9845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D51D6EB-5EE5-4308-AB56-BC712EE6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BA5148D-49E0-4C22-935E-1DC1222B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65EC129-EA0C-4C7B-9F97-C5B2159F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62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929DC2-D2C3-4285-AC5D-B1EF7DB2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F21AEC7-3A01-45DF-9D8C-218869A13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66B40CB-0E8D-42CC-B9EE-BF1055A1F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6F7D0F6-A62D-45B9-A299-5BD71876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F7549B9-FA28-49AE-A48E-77112D2F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C29A9D9-544C-4D48-8444-9AF54A41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264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CBC9512-D0FF-4E2A-9347-15C77FCB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8742571-0D6B-4738-AC7F-8A5B2F71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1F0AF5D-8FDD-4D7A-99B7-491B551EF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E952A30-6756-41F3-B142-1613B7900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81230B3-3B4A-419B-9EB2-6E571EEF3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762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7FCC433-4A14-4D48-B433-685751EB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260" y="1729345"/>
            <a:ext cx="6858000" cy="1281150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Edukační workshop </a:t>
            </a: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C42DBC34-E9E8-4DD1-9BC8-0B615930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087" y="3137854"/>
            <a:ext cx="6858000" cy="867210"/>
          </a:xfrm>
        </p:spPr>
        <p:txBody>
          <a:bodyPr>
            <a:no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Bezpečnost a ochrana zdraví dětí 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prostředí rodiny a školy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1E9744B-F9A0-477C-B3D7-8B6E3C3DB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4" t="12200" r="20862" b="70867"/>
          <a:stretch/>
        </p:blipFill>
        <p:spPr>
          <a:xfrm>
            <a:off x="0" y="0"/>
            <a:ext cx="9252520" cy="1504787"/>
          </a:xfrm>
          <a:prstGeom prst="rect">
            <a:avLst/>
          </a:prstGeom>
        </p:spPr>
      </p:pic>
      <p:pic>
        <p:nvPicPr>
          <p:cNvPr id="8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78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E0C2202-B3CE-4E1B-86E1-28FE53A14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516"/>
          <a:stretch/>
        </p:blipFill>
        <p:spPr bwMode="auto">
          <a:xfrm>
            <a:off x="664757" y="5429424"/>
            <a:ext cx="2611099" cy="8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CDFA7ED-EA98-45A7-BDCF-7FFA809A59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0867" t="11913" r="32518" b="20037"/>
          <a:stretch/>
        </p:blipFill>
        <p:spPr>
          <a:xfrm>
            <a:off x="3797104" y="4611074"/>
            <a:ext cx="1549791" cy="162023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552B9521-3AD3-4CA5-99F5-E668F695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9628"/>
            <a:ext cx="2179051" cy="3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1520" y="6415395"/>
            <a:ext cx="8490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LAGRIS - TL03000213: Analýza a podpora rozvoje kompetencí dětí v oblasti bezpečnosti a ochrany zdraví.</a:t>
            </a:r>
          </a:p>
        </p:txBody>
      </p:sp>
    </p:spTree>
    <p:extLst>
      <p:ext uri="{BB962C8B-B14F-4D97-AF65-F5344CB8AC3E}">
        <p14:creationId xmlns:p14="http://schemas.microsoft.com/office/powerpoint/2010/main" xmlns="" val="259021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LAGRIS   - reaguje na aktuální potřeby BOZ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825625"/>
            <a:ext cx="702600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Výstupy projektu: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b="1" dirty="0"/>
              <a:t>Komplexní edukační materiály </a:t>
            </a:r>
            <a:r>
              <a:rPr lang="cs-CZ" sz="2000" dirty="0"/>
              <a:t>určené pro aktivní práci s dětmi  - pro učitele MŠ a 1. st. ZŠ a rodiče.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b="1" dirty="0"/>
              <a:t>Workshopy,</a:t>
            </a:r>
            <a:r>
              <a:rPr lang="cs-CZ" sz="2000" dirty="0"/>
              <a:t> webová stránka, odborné publikace.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b="1" i="1" dirty="0">
                <a:solidFill>
                  <a:srgbClr val="C00000"/>
                </a:solidFill>
              </a:rPr>
              <a:t>Staví na poznatcích získaných z vlastního výzkumu 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Dotazníková šetření mezi </a:t>
            </a:r>
            <a:r>
              <a:rPr lang="cs-CZ" sz="2000" b="1" dirty="0"/>
              <a:t>učiteli a rodiči </a:t>
            </a:r>
            <a:r>
              <a:rPr lang="cs-CZ" sz="2000" dirty="0"/>
              <a:t>na spolupracujících ZŠ a MŠ v jednotlivých etapách projektu.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Evaluace kompetencí </a:t>
            </a:r>
            <a:r>
              <a:rPr lang="cs-CZ" sz="2000" b="1" dirty="0"/>
              <a:t>dětí</a:t>
            </a:r>
            <a:r>
              <a:rPr lang="cs-CZ" sz="2000" dirty="0"/>
              <a:t> v předškolním věku, a </a:t>
            </a:r>
            <a:r>
              <a:rPr lang="cs-CZ" sz="2000" b="1" dirty="0"/>
              <a:t>žáků</a:t>
            </a:r>
            <a:r>
              <a:rPr lang="cs-CZ" sz="2000" dirty="0"/>
              <a:t> v 1., 3., 5. ročníku ZŠ provedené na spolupracujících ZŠ a MŠ.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Rozhovory s učiteli a rodiči na spolupracujících ZŠ a MŠ.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endParaRPr lang="cs-CZ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C7D7DEF-01F6-4B2B-88C6-C2DB347B3A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20" y="3284984"/>
            <a:ext cx="1431577" cy="1960245"/>
          </a:xfrm>
          <a:prstGeom prst="rect">
            <a:avLst/>
          </a:prstGeom>
        </p:spPr>
      </p:pic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78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205" y="571480"/>
            <a:ext cx="5357850" cy="1928826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 Známe aktuální rizika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b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i="1" u="sng" dirty="0" smtClean="0"/>
              <a:t>Brainstorming k níže položeným otázkám</a:t>
            </a:r>
            <a:endParaRPr lang="cs-CZ" sz="2400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2786058"/>
            <a:ext cx="7886700" cy="3136892"/>
          </a:xfrm>
        </p:spPr>
        <p:txBody>
          <a:bodyPr/>
          <a:lstStyle/>
          <a:p>
            <a:pPr>
              <a:buNone/>
            </a:pPr>
            <a:endParaRPr lang="cs-CZ" b="1" i="1" dirty="0"/>
          </a:p>
          <a:p>
            <a:pPr>
              <a:buNone/>
            </a:pPr>
            <a:r>
              <a:rPr lang="cs-CZ" sz="2800" b="1" i="1" dirty="0"/>
              <a:t>Otázka 1 :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i="1" dirty="0" smtClean="0"/>
              <a:t>V</a:t>
            </a:r>
            <a:r>
              <a:rPr lang="cs-CZ" sz="2800" i="1" dirty="0"/>
              <a:t> čem spatřujete </a:t>
            </a:r>
            <a:r>
              <a:rPr lang="cs-CZ" sz="2800" b="1" i="1" dirty="0"/>
              <a:t>potencionální rizika ohrožení </a:t>
            </a:r>
            <a:r>
              <a:rPr lang="cs-CZ" sz="2800" i="1" dirty="0"/>
              <a:t>dětí předškolního věku a žáků ml. školního věku (dle Vašich aktuálních zkušeností)  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AD3025-B3FC-4E6F-B5F3-FBB2485835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72198" y="870893"/>
            <a:ext cx="1746279" cy="2343793"/>
          </a:xfrm>
          <a:prstGeom prst="rect">
            <a:avLst/>
          </a:prstGeom>
        </p:spPr>
      </p:pic>
      <p:pic>
        <p:nvPicPr>
          <p:cNvPr id="6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27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  Dokážeme děti/žáky ochránit???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2428868"/>
            <a:ext cx="7886700" cy="3565520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2400" b="1" dirty="0"/>
              <a:t>Otázka 2 </a:t>
            </a:r>
            <a:r>
              <a:rPr lang="cs-CZ" sz="2400" b="1" dirty="0" smtClean="0"/>
              <a:t>:</a:t>
            </a:r>
          </a:p>
          <a:p>
            <a:pPr>
              <a:buNone/>
            </a:pPr>
            <a:endParaRPr lang="cs-CZ" sz="2400" b="1" dirty="0"/>
          </a:p>
          <a:p>
            <a:r>
              <a:rPr lang="cs-CZ" sz="2400" i="1" dirty="0"/>
              <a:t>Kterým bezpečnostním tématům by měla být aktuálně věnována pozornost  ve vzdělávání </a:t>
            </a:r>
            <a:endParaRPr lang="cs-CZ" sz="2400" dirty="0"/>
          </a:p>
          <a:p>
            <a:r>
              <a:rPr lang="cs-CZ" sz="2400" b="1" i="1" dirty="0"/>
              <a:t>O kterých tématech byste uvítali více informací? </a:t>
            </a:r>
            <a:endParaRPr lang="cs-CZ" sz="2400" dirty="0"/>
          </a:p>
          <a:p>
            <a:endParaRPr lang="cs-CZ" dirty="0"/>
          </a:p>
        </p:txBody>
      </p:sp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30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1AD3025-B3FC-4E6F-B5F3-FBB2485835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54745" y="1299521"/>
            <a:ext cx="1746279" cy="23437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E1C925-736F-4CFC-9B7D-681EFC87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38" y="365127"/>
            <a:ext cx="7443812" cy="104765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Výzkumné</a:t>
            </a:r>
            <a:r>
              <a:rPr lang="cs-CZ" sz="3200" dirty="0"/>
              <a:t> </a:t>
            </a:r>
            <a:r>
              <a:rPr lang="cs-CZ" sz="36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šetření </a:t>
            </a:r>
            <a:r>
              <a:rPr lang="cs-CZ" sz="3600" b="1" dirty="0" smtClean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Lagris</a:t>
            </a:r>
            <a:r>
              <a:rPr lang="cs-CZ" sz="3600" b="1" dirty="0" smtClean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(2022) </a:t>
            </a:r>
            <a:endParaRPr lang="cs-CZ" sz="3600" b="1" dirty="0"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7E2B800-5E85-4758-9EE3-7B5F26A75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55366"/>
            <a:ext cx="8686800" cy="45259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Anonymní dotazníkové šetření </a:t>
            </a:r>
            <a:r>
              <a:rPr lang="cs-CZ" sz="2400" b="1" dirty="0"/>
              <a:t>mezi pedagogickými pracovníky </a:t>
            </a:r>
            <a:r>
              <a:rPr lang="cs-CZ" sz="2400" dirty="0"/>
              <a:t>mateřských a základních škol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i="1" dirty="0"/>
              <a:t> </a:t>
            </a:r>
            <a:r>
              <a:rPr lang="pt-BR" sz="2400" i="1" dirty="0"/>
              <a:t>11 MŠ a ZŠ (Praha)</a:t>
            </a:r>
            <a:endParaRPr lang="cs-CZ" sz="24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i="1" dirty="0"/>
              <a:t> 227 respondentů pedagogů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Zjišťováno</a:t>
            </a:r>
            <a:r>
              <a:rPr lang="cs-CZ" sz="2400" dirty="0" smtClean="0"/>
              <a:t>:</a:t>
            </a:r>
            <a:endParaRPr lang="cs-CZ" sz="2400" dirty="0"/>
          </a:p>
          <a:p>
            <a:r>
              <a:rPr lang="cs-CZ" sz="2400" i="1" dirty="0"/>
              <a:t>Jak pedagogové hodnotí vlastní kompetence v oblasti BOZ?  </a:t>
            </a:r>
          </a:p>
          <a:p>
            <a:pPr marL="0" indent="0">
              <a:buNone/>
            </a:pPr>
            <a:r>
              <a:rPr lang="cs-CZ" sz="2400" i="1" dirty="0"/>
              <a:t>	Ve kterých tématech by se chtěli vzdělávat? </a:t>
            </a:r>
            <a:endParaRPr lang="cs-CZ" sz="2400" dirty="0"/>
          </a:p>
          <a:p>
            <a:r>
              <a:rPr lang="cs-CZ" sz="2400" i="1" dirty="0"/>
              <a:t>Jaké edukační materiály zaměřené na rozvoj kompetencí dětí v oblasti BOZ pedagogové využívají/preferují? </a:t>
            </a:r>
            <a:endParaRPr lang="cs-CZ" sz="2400" dirty="0"/>
          </a:p>
          <a:p>
            <a:r>
              <a:rPr lang="cs-CZ" sz="2400" i="1" dirty="0"/>
              <a:t>Jaká bezpečnostní témata nejsou z pohledu pedagogů dostatečně zpracována v edukačních materiálech?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5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40" t="50793" r="29732" b="2117"/>
          <a:stretch/>
        </p:blipFill>
        <p:spPr bwMode="auto">
          <a:xfrm flipH="1">
            <a:off x="461942" y="214290"/>
            <a:ext cx="1181100" cy="1590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303" y="-24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187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BAB9AB-6B8E-488F-B8B4-B2361305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" y="43056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2700" b="1" dirty="0">
                <a:solidFill>
                  <a:srgbClr val="C00000"/>
                </a:solidFill>
              </a:rPr>
              <a:t>Jaká bezpečnostní témata </a:t>
            </a:r>
            <a:r>
              <a:rPr lang="cs-CZ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nejsou</a:t>
            </a:r>
            <a:r>
              <a:rPr lang="cs-CZ" sz="2700" b="1" u="sng" dirty="0">
                <a:solidFill>
                  <a:srgbClr val="C00000"/>
                </a:solidFill>
              </a:rPr>
              <a:t> </a:t>
            </a:r>
            <a:r>
              <a:rPr lang="cs-CZ" sz="2700" b="1" dirty="0">
                <a:solidFill>
                  <a:srgbClr val="C00000"/>
                </a:solidFill>
              </a:rPr>
              <a:t>z pohledu pedagogů dostatečně zpracována v edukačních materiálech?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005FB274-E18A-242F-99A7-695532819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7405"/>
            <a:ext cx="9144000" cy="4303923"/>
          </a:xfrm>
          <a:prstGeom prst="rect">
            <a:avLst/>
          </a:prstGeom>
        </p:spPr>
      </p:pic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30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78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B9DC05-87D1-4DD5-B64E-3A12D4AD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56" y="597680"/>
            <a:ext cx="4929222" cy="75961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Klíčová zjištění</a:t>
            </a:r>
            <a:endParaRPr lang="cs-CZ" sz="2900" b="1" dirty="0">
              <a:solidFill>
                <a:srgbClr val="D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A2AE8EEE-6628-4CCD-B4B1-801EF784E611}"/>
              </a:ext>
            </a:extLst>
          </p:cNvPr>
          <p:cNvSpPr txBox="1"/>
          <p:nvPr/>
        </p:nvSpPr>
        <p:spPr>
          <a:xfrm>
            <a:off x="640656" y="1567502"/>
            <a:ext cx="80724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Bezpečné chování není pro všechny dětí/žáky samozřejmostí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i="1" dirty="0"/>
              <a:t>je žádoucí hledat cesty, jak připravenost  dětí/žáků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i="1" dirty="0"/>
              <a:t>podpořit </a:t>
            </a:r>
            <a:r>
              <a:rPr lang="cs-CZ" sz="2400" dirty="0"/>
              <a:t>soulad s cílem projektu LAGRIS</a:t>
            </a:r>
          </a:p>
          <a:p>
            <a:endParaRPr lang="cs-CZ" sz="2400" dirty="0"/>
          </a:p>
          <a:p>
            <a:r>
              <a:rPr lang="cs-CZ" sz="2400" dirty="0"/>
              <a:t>Pedagogové se cítí připraveni, ale chybí jim vhodné didaktické materiály, které by mohli využívat. </a:t>
            </a:r>
          </a:p>
          <a:p>
            <a:endParaRPr lang="cs-CZ" sz="2400" dirty="0"/>
          </a:p>
          <a:p>
            <a:r>
              <a:rPr lang="cs-CZ" sz="2400" b="1" dirty="0"/>
              <a:t>Zejména postrádají didakticky zpracované: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pomůcky  obsahově zaměřené na ochranu osobního bezpečí, </a:t>
            </a:r>
            <a:r>
              <a:rPr lang="cs-CZ" sz="2400" b="1" dirty="0" err="1"/>
              <a:t>kyberbezpečnosti</a:t>
            </a:r>
            <a:endParaRPr lang="cs-CZ" sz="2400" b="1" dirty="0"/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materiály ve formě </a:t>
            </a:r>
            <a:r>
              <a:rPr lang="cs-CZ" sz="2400" b="1" dirty="0"/>
              <a:t>interaktivních aplikací  pro chytrá zařízení  </a:t>
            </a:r>
            <a:endParaRPr lang="cs-CZ" sz="2400" dirty="0"/>
          </a:p>
          <a:p>
            <a:endParaRPr lang="cs-CZ" sz="2400" b="1" dirty="0"/>
          </a:p>
        </p:txBody>
      </p:sp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921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Témata,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kterým bychom měli věnovat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Prezentace námětů účastníků a diskuze k položeným </a:t>
            </a:r>
            <a:r>
              <a:rPr lang="cs-CZ" sz="2800" smtClean="0"/>
              <a:t>otázkám v brainstormingu.</a:t>
            </a:r>
            <a:endParaRPr lang="cs-CZ" sz="2800" dirty="0"/>
          </a:p>
        </p:txBody>
      </p:sp>
      <p:pic>
        <p:nvPicPr>
          <p:cNvPr id="4" name="Obrázek 3" descr="Obsah obrázku perokresba&#10;&#10;Popis byl vytvořen automaticky">
            <a:extLst>
              <a:ext uri="{FF2B5EF4-FFF2-40B4-BE49-F238E27FC236}">
                <a16:creationId xmlns:a16="http://schemas.microsoft.com/office/drawing/2014/main" xmlns="" id="{8CFF679B-7464-42F6-9957-70DDCB18B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3071810"/>
            <a:ext cx="2428892" cy="2928958"/>
          </a:xfrm>
          <a:prstGeom prst="rect">
            <a:avLst/>
          </a:prstGeom>
        </p:spPr>
      </p:pic>
      <p:pic>
        <p:nvPicPr>
          <p:cNvPr id="5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212</Words>
  <Application>Microsoft Office PowerPoint</Application>
  <PresentationFormat>Předvádění na obrazovce (4:3)</PresentationFormat>
  <Paragraphs>51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Edukační workshop  2. část</vt:lpstr>
      <vt:lpstr>LAGRIS   - reaguje na aktuální potřeby BOZ  </vt:lpstr>
      <vt:lpstr>???  Známe aktuální rizika ???   Brainstorming k níže položeným otázkám</vt:lpstr>
      <vt:lpstr>???   Dokážeme děti/žáky ochránit???</vt:lpstr>
      <vt:lpstr>Výzkumné šetření  Lagris (2022) </vt:lpstr>
      <vt:lpstr>Jaká bezpečnostní témata nejsou z pohledu pedagogů dostatečně zpracována v edukačních materiálech?</vt:lpstr>
      <vt:lpstr>Klíčová zjištění</vt:lpstr>
      <vt:lpstr>Témata,  kterým bychom měli věnovat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Systémový přístup k dlouhodobé jazykové podpoře v předškolním vzdělávání  - český a evropský kontext</dc:title>
  <dc:creator>Barbora Loudová Stralczynská</dc:creator>
  <cp:lastModifiedBy>maradova@volny.cz</cp:lastModifiedBy>
  <cp:revision>218</cp:revision>
  <dcterms:created xsi:type="dcterms:W3CDTF">2020-10-18T19:52:39Z</dcterms:created>
  <dcterms:modified xsi:type="dcterms:W3CDTF">2023-11-23T20:50:04Z</dcterms:modified>
</cp:coreProperties>
</file>