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1465" r:id="rId2"/>
    <p:sldId id="1442" r:id="rId3"/>
    <p:sldId id="483" r:id="rId4"/>
    <p:sldId id="1464" r:id="rId5"/>
    <p:sldId id="1444" r:id="rId6"/>
    <p:sldId id="1443" r:id="rId7"/>
    <p:sldId id="494" r:id="rId8"/>
    <p:sldId id="1445" r:id="rId9"/>
    <p:sldId id="1446" r:id="rId10"/>
    <p:sldId id="491" r:id="rId11"/>
    <p:sldId id="1448" r:id="rId12"/>
    <p:sldId id="1447" r:id="rId13"/>
    <p:sldId id="493" r:id="rId14"/>
    <p:sldId id="492" r:id="rId15"/>
    <p:sldId id="1450" r:id="rId16"/>
    <p:sldId id="1451" r:id="rId17"/>
    <p:sldId id="1452" r:id="rId18"/>
    <p:sldId id="1449" r:id="rId19"/>
  </p:sldIdLst>
  <p:sldSz cx="9144000" cy="6858000" type="screen4x3"/>
  <p:notesSz cx="6784975" cy="9906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2B800"/>
    <a:srgbClr val="EA0000"/>
    <a:srgbClr val="FA0000"/>
    <a:srgbClr val="CC9B00"/>
    <a:srgbClr val="DA0000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362" autoAdjust="0"/>
    <p:restoredTop sz="94796" autoAdjust="0"/>
  </p:normalViewPr>
  <p:slideViewPr>
    <p:cSldViewPr>
      <p:cViewPr varScale="1">
        <p:scale>
          <a:sx n="83" d="100"/>
          <a:sy n="83" d="100"/>
        </p:scale>
        <p:origin x="-7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7021"/>
          </a:xfrm>
          <a:prstGeom prst="rect">
            <a:avLst/>
          </a:prstGeom>
        </p:spPr>
        <p:txBody>
          <a:bodyPr vert="horz" lIns="91257" tIns="45629" rIns="91257" bIns="45629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3250" y="0"/>
            <a:ext cx="2940156" cy="497021"/>
          </a:xfrm>
          <a:prstGeom prst="rect">
            <a:avLst/>
          </a:prstGeom>
        </p:spPr>
        <p:txBody>
          <a:bodyPr vert="horz" lIns="91257" tIns="45629" rIns="91257" bIns="45629" rtlCol="0"/>
          <a:lstStyle>
            <a:lvl1pPr algn="r">
              <a:defRPr sz="1200"/>
            </a:lvl1pPr>
          </a:lstStyle>
          <a:p>
            <a:fld id="{A1216015-AF4D-4066-B066-7D64373811FB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7" tIns="45629" rIns="91257" bIns="45629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8498" y="4767262"/>
            <a:ext cx="5427980" cy="3900488"/>
          </a:xfrm>
          <a:prstGeom prst="rect">
            <a:avLst/>
          </a:prstGeom>
        </p:spPr>
        <p:txBody>
          <a:bodyPr vert="horz" lIns="91257" tIns="45629" rIns="91257" bIns="45629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8982"/>
            <a:ext cx="2940156" cy="497020"/>
          </a:xfrm>
          <a:prstGeom prst="rect">
            <a:avLst/>
          </a:prstGeom>
        </p:spPr>
        <p:txBody>
          <a:bodyPr vert="horz" lIns="91257" tIns="45629" rIns="91257" bIns="45629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3250" y="9408982"/>
            <a:ext cx="2940156" cy="497020"/>
          </a:xfrm>
          <a:prstGeom prst="rect">
            <a:avLst/>
          </a:prstGeom>
        </p:spPr>
        <p:txBody>
          <a:bodyPr vert="horz" lIns="91257" tIns="45629" rIns="91257" bIns="45629" rtlCol="0" anchor="b"/>
          <a:lstStyle>
            <a:lvl1pPr algn="r">
              <a:defRPr sz="1200"/>
            </a:lvl1pPr>
          </a:lstStyle>
          <a:p>
            <a:fld id="{558E2581-6382-4A3A-BF42-1D4D343BBAC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065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Cyklus:  Já jako cyklista </a:t>
            </a:r>
          </a:p>
          <a:p>
            <a:r>
              <a:rPr lang="cs-CZ" dirty="0"/>
              <a:t>S tím se bude pracovat v semináři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8E2581-6382-4A3A-BF42-1D4D343BBAC0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1997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8E2581-6382-4A3A-BF42-1D4D343BBAC0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47349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0FB47E-5AAD-4656-A23A-57225B9E7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9188EFD-01AC-48C6-9D90-40D98319C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20E63DD-FBE8-4E6E-9A80-41E61F712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782729C-D6EA-49C9-8530-0F433D7E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B740535-078F-4D13-84DC-DB8F9F18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5114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756F95D-7267-42E9-AB36-86D0072C1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90E382C0-183F-4F96-958F-D732E7333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8E460E2-9C44-43A6-9B30-6C430BE13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4269CF-F976-4E04-9032-FF57175A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20264BD-1F69-4FCB-8624-02FE9BC5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1544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DACF5CDC-7418-4A78-95BA-3550674EC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6CBC97E-1AC6-4EE8-B9B6-653072579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46ABDE5-8E85-4655-9C02-8387663E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730BEC1-99D2-4F7F-9D97-FA84AD2AB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A12ED44-A2C4-4EE4-AF31-E8E03840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0704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3482204-AB0D-43AC-99D8-F885D057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3EA2432-4316-4E4D-BCAA-87437B4F9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A851531-5E65-4A15-9EAE-AB6E95A8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67CFF06-AEE5-42FA-87A0-69D9053A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8EC4934-0553-40CE-A33A-5FFCDEDB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2838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3B048E-90EB-4E45-9456-7CB7A52F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4028DD7-C2E1-4331-8BF6-A2C2F95DD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BABF394-CC2F-4FBB-A5FC-821B8701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8292E4A-F105-4525-BA35-16BDFC0E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13A8710-E8C6-4C05-A91E-E3AD6B71D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4750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90C605-E0C1-4601-AEB9-78CE8577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97CB9C0-FB93-4697-A0AA-A5326CC26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3776E7E-91DC-44B8-804C-A934CC312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DD75514-F9CE-48EE-93A9-CC574353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6911E5C-C341-4BD8-95FD-A940D018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1C0B0F1-D58B-4626-983B-3CC851A6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2513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149EFE3-1506-4A91-B10F-D8B8CEE1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DF1B26E-44D1-4E9D-95AD-339A51D4A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B4A7A8A-B9BB-443C-A17E-BB2C74EB7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62817946-FF5A-4C7C-BEF7-FC0888D7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0A815C0A-E2B7-4C57-8C94-BB8539821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FE0B1F62-7A03-44B2-8478-F47E298D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DCE90AB6-B971-4309-BF73-26A97E59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A99F4D1C-AA5E-4AEB-ADBA-69171966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6719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AB497B9-DC1E-4A51-8871-9E16BC80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4FCC6916-BBBE-485D-A4E5-0E5E6B38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9BF052D1-E5D3-499A-BC5E-A3EDFDF2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BB55C482-1DEA-4F43-BDFA-E3600029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4589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F2897FA4-AEB7-4882-A924-545435F8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51F472E-0F3B-4B14-8415-575659165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5862F01A-E41A-4B71-88A6-B60DB3EB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5733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8246BD-8E07-4799-AD4D-6A2EA92A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A09E32-BCE0-470F-8653-DF1F5C069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BCD262DF-AE5E-4E43-B2CE-A1E2D9845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D51D6EB-5EE5-4308-AB56-BC712EE6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BA5148D-49E0-4C22-935E-1DC1222B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C65EC129-EA0C-4C7B-9F97-C5B2159F9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362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0929DC2-D2C3-4285-AC5D-B1EF7DB2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4F21AEC7-3A01-45DF-9D8C-218869A13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66B40CB-0E8D-42CC-B9EE-BF1055A1F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F6F7D0F6-A62D-45B9-A299-5BD718769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F7549B9-FA28-49AE-A48E-77112D2F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C29A9D9-544C-4D48-8444-9AF54A41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2643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8CBC9512-D0FF-4E2A-9347-15C77FCB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8742571-0D6B-4738-AC7F-8A5B2F713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1F0AF5D-8FDD-4D7A-99B7-491B551EF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C3D29-2EDD-4E70-B20F-D1FAD1CCBC1A}" type="datetimeFigureOut">
              <a:rPr lang="cs-CZ" smtClean="0"/>
              <a:pPr/>
              <a:t>23.11.2023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E952A30-6756-41F3-B142-1613B7900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81230B3-3B4A-419B-9EB2-6E571EEF3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DBB2A-848F-47C5-8CC6-D19C433C324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7623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B7FCC433-4A14-4D48-B433-685751EB1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7260" y="1729345"/>
            <a:ext cx="6858000" cy="1281150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Edukační workshop </a:t>
            </a:r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C42DBC34-E9E8-4DD1-9BC8-0B615930A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087" y="3137854"/>
            <a:ext cx="6858000" cy="867210"/>
          </a:xfrm>
        </p:spPr>
        <p:txBody>
          <a:bodyPr>
            <a:noAutofit/>
          </a:bodyPr>
          <a:lstStyle/>
          <a:p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Bezpečnost a ochrana zdraví dětí </a:t>
            </a:r>
            <a:b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 prostředí rodiny a školy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B1E9744B-F9A0-477C-B3D7-8B6E3C3DB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4" t="12200" r="20862" b="70867"/>
          <a:stretch/>
        </p:blipFill>
        <p:spPr>
          <a:xfrm>
            <a:off x="0" y="0"/>
            <a:ext cx="9252520" cy="1504787"/>
          </a:xfrm>
          <a:prstGeom prst="rect">
            <a:avLst/>
          </a:prstGeom>
        </p:spPr>
      </p:pic>
      <p:pic>
        <p:nvPicPr>
          <p:cNvPr id="8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3783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E0C2202-B3CE-4E1B-86E1-28FE53A14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516"/>
          <a:stretch/>
        </p:blipFill>
        <p:spPr bwMode="auto">
          <a:xfrm>
            <a:off x="664757" y="5429424"/>
            <a:ext cx="2611099" cy="80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2CDFA7ED-EA98-45A7-BDCF-7FFA809A5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0867" t="11913" r="32518" b="20037"/>
          <a:stretch/>
        </p:blipFill>
        <p:spPr>
          <a:xfrm>
            <a:off x="3797104" y="4611074"/>
            <a:ext cx="1549791" cy="162023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52B9521-3AD3-4CA5-99F5-E668F695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669628"/>
            <a:ext cx="2179051" cy="3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51520" y="6415395"/>
            <a:ext cx="8490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LAGRIS - TL03000213: Analýza a podpora rozvoje kompetencí dětí v oblasti bezpečnosti a ochrany zdraví.</a:t>
            </a:r>
          </a:p>
        </p:txBody>
      </p:sp>
    </p:spTree>
    <p:extLst>
      <p:ext uri="{BB962C8B-B14F-4D97-AF65-F5344CB8AC3E}">
        <p14:creationId xmlns:p14="http://schemas.microsoft.com/office/powerpoint/2010/main" xmlns="" val="2590213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142851"/>
            <a:ext cx="8001056" cy="1000133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Edukační materiály  vytvořené v projektu LAGRIS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357298"/>
            <a:ext cx="7886700" cy="4351338"/>
          </a:xfrm>
        </p:spPr>
        <p:txBody>
          <a:bodyPr/>
          <a:lstStyle/>
          <a:p>
            <a:pPr>
              <a:buNone/>
            </a:pPr>
            <a:r>
              <a:rPr lang="cs-CZ" sz="2800" b="1" dirty="0"/>
              <a:t>3. Karty rizikových situací  </a:t>
            </a:r>
            <a:endParaRPr lang="cs-CZ" sz="2800" b="1" dirty="0" smtClean="0"/>
          </a:p>
          <a:p>
            <a:pPr>
              <a:buNone/>
            </a:pPr>
            <a:endParaRPr lang="cs-CZ" sz="2800" b="1" dirty="0"/>
          </a:p>
          <a:p>
            <a:pPr lvl="0">
              <a:buNone/>
            </a:pPr>
            <a:r>
              <a:rPr lang="cs-CZ" i="1" dirty="0"/>
              <a:t>ve dvou verzích různé náročnosti vzhledem k věku žáků -  karty  pro děti předškolního věku a pro mladší žáky (1-2. třída ZŠ) a karty pro starší žáky (3.–5. třída ZŠ)</a:t>
            </a:r>
          </a:p>
          <a:p>
            <a:pPr>
              <a:buNone/>
            </a:pPr>
            <a:endParaRPr lang="cs-CZ" sz="12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Vizualizují problémy, nad kterými se děti/žáci zamýšlejí, hledají 	příčiny a možná řešení rizikových situací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Pomáhají zjišťovat </a:t>
            </a:r>
            <a:r>
              <a:rPr lang="cs-CZ" dirty="0" err="1"/>
              <a:t>prekoncepty</a:t>
            </a:r>
            <a:r>
              <a:rPr lang="cs-CZ" dirty="0"/>
              <a:t>, otevírat diskuzi na dané téma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Slouží jako podklad pro skupinovou či individuální práci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Otázky pod obrázky vedou k zamyšlení jak rizikovým situacím 	předcházet</a:t>
            </a:r>
          </a:p>
        </p:txBody>
      </p:sp>
      <p:pic>
        <p:nvPicPr>
          <p:cNvPr id="4" name="image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58016" y="857232"/>
            <a:ext cx="1514475" cy="1438275"/>
          </a:xfrm>
          <a:prstGeom prst="rect">
            <a:avLst/>
          </a:prstGeom>
          <a:ln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D4FB1CD-C4B5-408A-8FCA-8363E8FAD4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863" t="43901" r="31887" b="13600"/>
          <a:stretch/>
        </p:blipFill>
        <p:spPr>
          <a:xfrm>
            <a:off x="2843808" y="5266042"/>
            <a:ext cx="3067433" cy="1551969"/>
          </a:xfrm>
          <a:prstGeom prst="rect">
            <a:avLst/>
          </a:prstGeom>
        </p:spPr>
      </p:pic>
      <p:pic>
        <p:nvPicPr>
          <p:cNvPr id="6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76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A0CCCAA-3246-4630-9BAB-78E3F614C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19201" r="20075" b="5200"/>
          <a:stretch/>
        </p:blipFill>
        <p:spPr>
          <a:xfrm>
            <a:off x="142841" y="1484784"/>
            <a:ext cx="8858317" cy="5256584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xmlns="" id="{D5D780FA-1B59-4CF7-A795-22EABC8B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/>
          <a:lstStyle/>
          <a:p>
            <a:pPr algn="ctr"/>
            <a:r>
              <a:rPr lang="cs-CZ" b="1" dirty="0"/>
              <a:t>Věková skupina: MŠ a 1.-2. třída ZŠ</a:t>
            </a:r>
          </a:p>
        </p:txBody>
      </p:sp>
      <p:pic>
        <p:nvPicPr>
          <p:cNvPr id="4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76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686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E647DB8-B52E-40B0-B4C0-C1D60FB07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5000" r="50000" b="3801"/>
          <a:stretch/>
        </p:blipFill>
        <p:spPr>
          <a:xfrm>
            <a:off x="251520" y="1000025"/>
            <a:ext cx="4261812" cy="58853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65C6C97-AE82-44CA-BAFD-29F7A0AFE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406" r="20075" b="9208"/>
          <a:stretch/>
        </p:blipFill>
        <p:spPr>
          <a:xfrm>
            <a:off x="4512633" y="1000026"/>
            <a:ext cx="4448329" cy="5885358"/>
          </a:xfrm>
          <a:prstGeom prst="rect">
            <a:avLst/>
          </a:prstGeom>
        </p:spPr>
      </p:pic>
      <p:sp>
        <p:nvSpPr>
          <p:cNvPr id="6" name="Nadpis 2">
            <a:extLst>
              <a:ext uri="{FF2B5EF4-FFF2-40B4-BE49-F238E27FC236}">
                <a16:creationId xmlns:a16="http://schemas.microsoft.com/office/drawing/2014/main" xmlns="" id="{1B41DAE2-AE83-43E5-A397-6509E43718A3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6348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Věková skupina: 3.-5. třída ZŠ</a:t>
            </a:r>
          </a:p>
        </p:txBody>
      </p:sp>
      <p:pic>
        <p:nvPicPr>
          <p:cNvPr id="7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76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490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71415"/>
            <a:ext cx="7929618" cy="1000132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Edukační materiály  vytvořené v projektu LAGRIS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357298"/>
            <a:ext cx="8191822" cy="4649489"/>
          </a:xfrm>
        </p:spPr>
        <p:txBody>
          <a:bodyPr/>
          <a:lstStyle/>
          <a:p>
            <a:pPr>
              <a:buNone/>
            </a:pPr>
            <a:r>
              <a:rPr lang="cs-CZ" sz="2800" b="1" dirty="0"/>
              <a:t>4</a:t>
            </a:r>
            <a:r>
              <a:rPr lang="cs-CZ" sz="2800" dirty="0"/>
              <a:t>. Tematické </a:t>
            </a:r>
            <a:r>
              <a:rPr lang="cs-CZ" sz="2800" dirty="0" smtClean="0"/>
              <a:t>cykly </a:t>
            </a:r>
            <a:r>
              <a:rPr lang="cs-CZ" sz="2800" dirty="0"/>
              <a:t>– </a:t>
            </a:r>
            <a:r>
              <a:rPr lang="cs-CZ" sz="2800" b="1" dirty="0"/>
              <a:t>Cyklista, Zima, </a:t>
            </a:r>
            <a:r>
              <a:rPr lang="cs-CZ" sz="2800" b="1" dirty="0" err="1"/>
              <a:t>Digidžungle</a:t>
            </a:r>
            <a:endParaRPr lang="cs-CZ" sz="2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i="1" dirty="0"/>
              <a:t> Pracovní listy pro děti/žáky ve čtyřech variantách vzhledem k věku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i="1" dirty="0"/>
              <a:t> Metodické listy pro učitele</a:t>
            </a:r>
          </a:p>
          <a:p>
            <a:pPr>
              <a:buNone/>
            </a:pPr>
            <a:endParaRPr lang="cs-CZ" i="1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image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15272" y="714357"/>
            <a:ext cx="1228723" cy="1214446"/>
          </a:xfrm>
          <a:prstGeom prst="rect">
            <a:avLst/>
          </a:prstGeom>
          <a:ln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AA63D52-9BB3-4F53-8C65-D243254F1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12201" r="22437" b="15401"/>
          <a:stretch/>
        </p:blipFill>
        <p:spPr>
          <a:xfrm>
            <a:off x="1475506" y="2714620"/>
            <a:ext cx="6048822" cy="4143380"/>
          </a:xfrm>
          <a:prstGeom prst="rect">
            <a:avLst/>
          </a:prstGeom>
        </p:spPr>
      </p:pic>
      <p:pic>
        <p:nvPicPr>
          <p:cNvPr id="6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338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1B763A1-5804-47DA-A581-43141CD2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5" t="12151" r="23133" b="13944"/>
          <a:stretch/>
        </p:blipFill>
        <p:spPr>
          <a:xfrm>
            <a:off x="136525" y="207741"/>
            <a:ext cx="8995214" cy="6442518"/>
          </a:xfrm>
          <a:prstGeom prst="rect">
            <a:avLst/>
          </a:prstGeom>
        </p:spPr>
      </p:pic>
      <p:pic>
        <p:nvPicPr>
          <p:cNvPr id="3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7303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33CDF54-C1C1-477C-A93F-AB8E9A4B7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3" t="19694" r="22957" b="9369"/>
          <a:stretch/>
        </p:blipFill>
        <p:spPr>
          <a:xfrm>
            <a:off x="257045" y="376661"/>
            <a:ext cx="8869060" cy="6104678"/>
          </a:xfrm>
          <a:prstGeom prst="rect">
            <a:avLst/>
          </a:prstGeom>
        </p:spPr>
      </p:pic>
      <p:pic>
        <p:nvPicPr>
          <p:cNvPr id="3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7303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5731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FF2A7EB8-6CCD-4438-A4EC-96707C505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12201" r="22438" b="13600"/>
          <a:stretch/>
        </p:blipFill>
        <p:spPr>
          <a:xfrm>
            <a:off x="-1" y="239238"/>
            <a:ext cx="9099229" cy="6430122"/>
          </a:xfrm>
          <a:prstGeom prst="rect">
            <a:avLst/>
          </a:prstGeom>
        </p:spPr>
      </p:pic>
      <p:pic>
        <p:nvPicPr>
          <p:cNvPr id="4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7303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1479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4F42283A-D807-4634-98D3-8E80B3E84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t="22001" r="22439" b="5201"/>
          <a:stretch/>
        </p:blipFill>
        <p:spPr>
          <a:xfrm>
            <a:off x="109769" y="0"/>
            <a:ext cx="9028168" cy="6858000"/>
          </a:xfrm>
          <a:prstGeom prst="rect">
            <a:avLst/>
          </a:prstGeom>
        </p:spPr>
      </p:pic>
      <p:pic>
        <p:nvPicPr>
          <p:cNvPr id="3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76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9096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001056" cy="714381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Edukační materiály  vytvořené v projektu LAGRIS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089" y="1338770"/>
            <a:ext cx="8191822" cy="1155332"/>
          </a:xfrm>
        </p:spPr>
        <p:txBody>
          <a:bodyPr/>
          <a:lstStyle/>
          <a:p>
            <a:pPr>
              <a:buNone/>
            </a:pPr>
            <a:r>
              <a:rPr lang="cs-CZ" sz="2800" b="1" dirty="0" smtClean="0"/>
              <a:t>5. </a:t>
            </a:r>
            <a:r>
              <a:rPr lang="cs-CZ" sz="2800" b="1" dirty="0"/>
              <a:t>Interaktivní </a:t>
            </a:r>
            <a:r>
              <a:rPr lang="cs-CZ" sz="2800" b="1" dirty="0" smtClean="0"/>
              <a:t>aplikace</a:t>
            </a:r>
            <a:endParaRPr lang="cs-CZ" sz="2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online podpora vzdělávání v oblasti zdraví a bezpečí.</a:t>
            </a:r>
            <a:endParaRPr lang="cs-CZ" i="1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image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143768" y="1071546"/>
            <a:ext cx="1514475" cy="1438275"/>
          </a:xfrm>
          <a:prstGeom prst="rect">
            <a:avLst/>
          </a:prstGeom>
          <a:ln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BF7D8DC-D4B2-4C9A-B39E-CC6BC6BEAE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288" t="14637" r="21093" b="12201"/>
          <a:stretch/>
        </p:blipFill>
        <p:spPr>
          <a:xfrm>
            <a:off x="4788024" y="2896631"/>
            <a:ext cx="4325256" cy="29856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3344DDF-164E-4DC5-8A3C-D8E8DDACBA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7484" t="12756" r="17938" b="10706"/>
          <a:stretch/>
        </p:blipFill>
        <p:spPr>
          <a:xfrm>
            <a:off x="30720" y="2896630"/>
            <a:ext cx="4411691" cy="2941127"/>
          </a:xfrm>
          <a:prstGeom prst="rect">
            <a:avLst/>
          </a:prstGeom>
        </p:spPr>
      </p:pic>
      <p:pic>
        <p:nvPicPr>
          <p:cNvPr id="7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76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200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C42DBC34-E9E8-4DD1-9BC8-0B615930A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24" y="1714488"/>
            <a:ext cx="7215190" cy="785818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Edukační materiály LAGRIS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B1E9744B-F9A0-477C-B3D7-8B6E3C3DB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4" t="12200" r="20862" b="68200"/>
          <a:stretch/>
        </p:blipFill>
        <p:spPr>
          <a:xfrm>
            <a:off x="0" y="-27384"/>
            <a:ext cx="9252520" cy="1690690"/>
          </a:xfrm>
          <a:prstGeom prst="rect">
            <a:avLst/>
          </a:prstGeom>
        </p:spPr>
      </p:pic>
      <p:sp>
        <p:nvSpPr>
          <p:cNvPr id="9" name="Podnadpis 4">
            <a:extLst>
              <a:ext uri="{FF2B5EF4-FFF2-40B4-BE49-F238E27FC236}">
                <a16:creationId xmlns:a16="http://schemas.microsoft.com/office/drawing/2014/main" xmlns="" id="{C42DBC34-E9E8-4DD1-9BC8-0B615930A27E}"/>
              </a:ext>
            </a:extLst>
          </p:cNvPr>
          <p:cNvSpPr txBox="1">
            <a:spLocks/>
          </p:cNvSpPr>
          <p:nvPr/>
        </p:nvSpPr>
        <p:spPr>
          <a:xfrm>
            <a:off x="714348" y="2571744"/>
            <a:ext cx="7215190" cy="3857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r>
              <a:rPr lang="cs-CZ" sz="4800" b="1" dirty="0" smtClean="0"/>
              <a:t>1. Metodická příručka </a:t>
            </a:r>
            <a:endParaRPr lang="cs-CZ" sz="4800" dirty="0" smtClean="0"/>
          </a:p>
          <a:p>
            <a:r>
              <a:rPr lang="cs-CZ" sz="4800" i="1" dirty="0" smtClean="0"/>
              <a:t>Bezpečnost a ochrana zdraví dětí v prostředí rodiny a školy</a:t>
            </a:r>
          </a:p>
          <a:p>
            <a:endParaRPr lang="cs-CZ" sz="4800" dirty="0" smtClean="0"/>
          </a:p>
          <a:p>
            <a:r>
              <a:rPr lang="cs-CZ" sz="4800" b="1" dirty="0" smtClean="0"/>
              <a:t>2. Evaluační listy </a:t>
            </a:r>
            <a:r>
              <a:rPr lang="cs-CZ" sz="4800" dirty="0" smtClean="0"/>
              <a:t>pro zjištění kompetencí dětí v oblasti prevence úrazů a ochrany zdraví </a:t>
            </a:r>
            <a:r>
              <a:rPr lang="cs-CZ" sz="4800" b="1" dirty="0" smtClean="0"/>
              <a:t>k tématům (prostředím): </a:t>
            </a:r>
            <a:endParaRPr lang="cs-CZ" sz="4800" dirty="0" smtClean="0"/>
          </a:p>
          <a:p>
            <a:r>
              <a:rPr lang="cs-CZ" sz="4800" i="1" dirty="0" smtClean="0"/>
              <a:t>Ulice, Dětské hřiště,  Park,  Domácnost, IZS, Sociální rizika</a:t>
            </a:r>
          </a:p>
          <a:p>
            <a:endParaRPr lang="cs-CZ" sz="4800" dirty="0" smtClean="0"/>
          </a:p>
          <a:p>
            <a:r>
              <a:rPr lang="cs-CZ" sz="4800" b="1" dirty="0" smtClean="0"/>
              <a:t>3. Karty rizikových situací </a:t>
            </a:r>
            <a:r>
              <a:rPr lang="cs-CZ" sz="4800" dirty="0" smtClean="0"/>
              <a:t>– děti/žáci hledají příčiny a možná řešení rizikových situaci</a:t>
            </a:r>
          </a:p>
          <a:p>
            <a:endParaRPr lang="cs-CZ" sz="4800" dirty="0" smtClean="0"/>
          </a:p>
          <a:p>
            <a:r>
              <a:rPr lang="cs-CZ" sz="4800" b="1" dirty="0" smtClean="0"/>
              <a:t>4</a:t>
            </a:r>
            <a:r>
              <a:rPr lang="cs-CZ" sz="4800" dirty="0" smtClean="0"/>
              <a:t>. </a:t>
            </a:r>
            <a:r>
              <a:rPr lang="cs-CZ" sz="4800" b="1" dirty="0" smtClean="0"/>
              <a:t>Tematické cykly </a:t>
            </a:r>
            <a:r>
              <a:rPr lang="cs-CZ" sz="4800" dirty="0" smtClean="0"/>
              <a:t>– </a:t>
            </a:r>
            <a:r>
              <a:rPr lang="cs-CZ" sz="4800" b="1" i="1" dirty="0" smtClean="0"/>
              <a:t>Cyklista, Zima, </a:t>
            </a:r>
            <a:r>
              <a:rPr lang="cs-CZ" sz="4800" b="1" i="1" dirty="0" err="1" smtClean="0"/>
              <a:t>Digidžungle</a:t>
            </a:r>
            <a:r>
              <a:rPr lang="cs-CZ" sz="4800" b="1" i="1" dirty="0" smtClean="0"/>
              <a:t> </a:t>
            </a:r>
            <a:endParaRPr lang="cs-CZ" sz="4800" dirty="0" smtClean="0"/>
          </a:p>
          <a:p>
            <a:r>
              <a:rPr lang="cs-CZ" sz="4800" i="1" dirty="0" smtClean="0"/>
              <a:t> Pracovní listy pro děti/žáky ve čtyřech variantách vzhledem k věku</a:t>
            </a:r>
            <a:r>
              <a:rPr lang="cs-CZ" sz="4800" dirty="0" smtClean="0"/>
              <a:t> </a:t>
            </a:r>
          </a:p>
          <a:p>
            <a:r>
              <a:rPr lang="cs-CZ" sz="4800" i="1" dirty="0" smtClean="0"/>
              <a:t> Metodické listy pro učitele</a:t>
            </a:r>
          </a:p>
          <a:p>
            <a:endParaRPr lang="cs-CZ" sz="4800" dirty="0" smtClean="0"/>
          </a:p>
          <a:p>
            <a:r>
              <a:rPr lang="cs-CZ" sz="4800" b="1" dirty="0" smtClean="0"/>
              <a:t>5. Interaktivní aplikace </a:t>
            </a:r>
            <a:endParaRPr lang="cs-CZ" sz="4800" dirty="0" smtClean="0"/>
          </a:p>
          <a:p>
            <a:r>
              <a:rPr lang="cs-CZ" sz="4800" i="1" dirty="0" smtClean="0"/>
              <a:t>Online podpora vzdělávání v oblasti zdraví a bezpečí.</a:t>
            </a:r>
            <a:endParaRPr lang="cs-CZ" sz="4800" dirty="0" smtClean="0"/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image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358082" y="5143512"/>
            <a:ext cx="1514475" cy="1438275"/>
          </a:xfrm>
          <a:prstGeom prst="rect">
            <a:avLst/>
          </a:prstGeom>
          <a:ln/>
        </p:spPr>
      </p:pic>
      <p:pic>
        <p:nvPicPr>
          <p:cNvPr id="6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3783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652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7929618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Edukační </a:t>
            </a: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materiály  vytvořené </a:t>
            </a: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 projektu LAGRIS </a:t>
            </a:r>
            <a:endParaRPr lang="cs-CZ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428736"/>
            <a:ext cx="8572560" cy="5286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1. Metodická </a:t>
            </a:r>
            <a:r>
              <a:rPr lang="cs-CZ" sz="2800" b="1" dirty="0" smtClean="0"/>
              <a:t>příručka</a:t>
            </a:r>
            <a:endParaRPr lang="cs-CZ" sz="2800" b="1" dirty="0"/>
          </a:p>
          <a:p>
            <a:pPr>
              <a:buNone/>
            </a:pPr>
            <a:r>
              <a:rPr lang="cs-CZ" i="1" dirty="0"/>
              <a:t>Bezpečnost a ochrana zdraví dětí v prostředí rodiny a školy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image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72330" y="1071546"/>
            <a:ext cx="1514475" cy="1438275"/>
          </a:xfrm>
          <a:prstGeom prst="rect">
            <a:avLst/>
          </a:prstGeom>
          <a:ln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BA1C27F-10C4-4B9D-82ED-26355B839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25" t="10801" r="27264" b="13601"/>
          <a:stretch/>
        </p:blipFill>
        <p:spPr>
          <a:xfrm>
            <a:off x="357158" y="2643182"/>
            <a:ext cx="2808311" cy="40719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C268F28-DECE-41AA-97FD-26FA9EA23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5" t="18240" r="14563" b="12201"/>
          <a:stretch/>
        </p:blipFill>
        <p:spPr>
          <a:xfrm>
            <a:off x="3214678" y="2643182"/>
            <a:ext cx="5546932" cy="4071966"/>
          </a:xfrm>
          <a:prstGeom prst="rect">
            <a:avLst/>
          </a:prstGeom>
        </p:spPr>
      </p:pic>
      <p:pic>
        <p:nvPicPr>
          <p:cNvPr id="8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3783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6F38993-FE5F-47DA-B14C-2B835B25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17801" r="11413" b="3801"/>
          <a:stretch/>
        </p:blipFill>
        <p:spPr>
          <a:xfrm>
            <a:off x="119882" y="571480"/>
            <a:ext cx="8666960" cy="6143668"/>
          </a:xfrm>
          <a:prstGeom prst="rect">
            <a:avLst/>
          </a:prstGeom>
        </p:spPr>
      </p:pic>
      <p:pic>
        <p:nvPicPr>
          <p:cNvPr id="3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3783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044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E163732-3E1F-451B-863C-A1062383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5001" r="9838" b="3800"/>
          <a:stretch/>
        </p:blipFill>
        <p:spPr>
          <a:xfrm>
            <a:off x="127972" y="522703"/>
            <a:ext cx="8861602" cy="61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044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188641"/>
            <a:ext cx="7929618" cy="1152128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Edukační materiály  vytvořené v projektu LAGRIS</a:t>
            </a:r>
            <a:endParaRPr lang="cs-CZ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357298"/>
            <a:ext cx="7358114" cy="5500702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/>
              <a:t>2. Evaluační listy </a:t>
            </a:r>
            <a:r>
              <a:rPr lang="cs-CZ" dirty="0"/>
              <a:t>pro zjištění kompetencí dětí v oblasti prevence úrazů a ochrany zdraví </a:t>
            </a:r>
            <a:r>
              <a:rPr lang="cs-CZ" b="1" dirty="0"/>
              <a:t>ke čtyřem tématům (prostředím):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i="1" dirty="0"/>
              <a:t>Ulice, Dětské hřiště,  Park,  Domácnost, IZS, Sociální rizika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image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358082" y="1285860"/>
            <a:ext cx="1514475" cy="1438275"/>
          </a:xfrm>
          <a:prstGeom prst="rect">
            <a:avLst/>
          </a:prstGeom>
          <a:ln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FA45CBD-4DA0-4246-BB96-A93709559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18363" r="21093" b="5201"/>
          <a:stretch/>
        </p:blipFill>
        <p:spPr>
          <a:xfrm>
            <a:off x="1619672" y="2857496"/>
            <a:ext cx="5595534" cy="3931454"/>
          </a:xfrm>
          <a:prstGeom prst="rect">
            <a:avLst/>
          </a:prstGeom>
        </p:spPr>
      </p:pic>
      <p:pic>
        <p:nvPicPr>
          <p:cNvPr id="7" name="Picture 8" descr="Úvodní stránka - Technologická agentura ČR">
            <a:extLst>
              <a:ext uri="{FF2B5EF4-FFF2-40B4-BE49-F238E27FC236}">
                <a16:creationId xmlns:a16="http://schemas.microsoft.com/office/drawing/2014/main" xmlns="" id="{C95B4F4B-3748-474F-8191-D85C3E8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76" y="0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586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C235847-9FBD-46BF-B59C-F2CD831F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t="10801" r="23225" b="19200"/>
          <a:stretch/>
        </p:blipFill>
        <p:spPr>
          <a:xfrm>
            <a:off x="270647" y="391022"/>
            <a:ext cx="8602705" cy="59741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0272B9B-4391-4798-997E-7C090D8D0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2200" r="20076" b="6601"/>
          <a:stretch/>
        </p:blipFill>
        <p:spPr>
          <a:xfrm>
            <a:off x="301180" y="332656"/>
            <a:ext cx="8541639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90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6C5DF0E-6900-4147-B365-D0125789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13601" r="20075" b="5200"/>
          <a:stretch/>
        </p:blipFill>
        <p:spPr>
          <a:xfrm>
            <a:off x="251520" y="332655"/>
            <a:ext cx="8619854" cy="61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5646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284</Words>
  <Application>Microsoft Office PowerPoint</Application>
  <PresentationFormat>Předvádění na obrazovce (4:3)</PresentationFormat>
  <Paragraphs>51</Paragraphs>
  <Slides>18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Office</vt:lpstr>
      <vt:lpstr>Edukační workshop  4. část</vt:lpstr>
      <vt:lpstr>Snímek 2</vt:lpstr>
      <vt:lpstr>Edukační materiály  vytvořené v projektu LAGRIS </vt:lpstr>
      <vt:lpstr>Snímek 4</vt:lpstr>
      <vt:lpstr>Snímek 5</vt:lpstr>
      <vt:lpstr>Edukační materiály  vytvořené v projektu LAGRIS</vt:lpstr>
      <vt:lpstr>Snímek 7</vt:lpstr>
      <vt:lpstr>Snímek 8</vt:lpstr>
      <vt:lpstr>Snímek 9</vt:lpstr>
      <vt:lpstr>Edukační materiály  vytvořené v projektu LAGRIS</vt:lpstr>
      <vt:lpstr>Věková skupina: MŠ a 1.-2. třída ZŠ</vt:lpstr>
      <vt:lpstr>Snímek 12</vt:lpstr>
      <vt:lpstr>Edukační materiály  vytvořené v projektu LAGRIS</vt:lpstr>
      <vt:lpstr>Snímek 14</vt:lpstr>
      <vt:lpstr>Snímek 15</vt:lpstr>
      <vt:lpstr>Snímek 16</vt:lpstr>
      <vt:lpstr>Snímek 17</vt:lpstr>
      <vt:lpstr>Edukační materiály  vytvořené v projektu LAGRIS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Systémový přístup k dlouhodobé jazykové podpoře v předškolním vzdělávání  - český a evropský kontext</dc:title>
  <dc:creator>Barbora Loudová Stralczynská</dc:creator>
  <cp:lastModifiedBy>maradova@volny.cz</cp:lastModifiedBy>
  <cp:revision>219</cp:revision>
  <dcterms:created xsi:type="dcterms:W3CDTF">2020-10-18T19:52:39Z</dcterms:created>
  <dcterms:modified xsi:type="dcterms:W3CDTF">2023-11-23T21:42:20Z</dcterms:modified>
</cp:coreProperties>
</file>