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1465" r:id="rId2"/>
    <p:sldId id="1467" r:id="rId3"/>
    <p:sldId id="495" r:id="rId4"/>
    <p:sldId id="484" r:id="rId5"/>
    <p:sldId id="1454" r:id="rId6"/>
    <p:sldId id="496" r:id="rId7"/>
    <p:sldId id="1455" r:id="rId8"/>
    <p:sldId id="1456" r:id="rId9"/>
    <p:sldId id="1457" r:id="rId10"/>
    <p:sldId id="1464" r:id="rId11"/>
  </p:sldIdLst>
  <p:sldSz cx="9144000" cy="6858000" type="screen4x3"/>
  <p:notesSz cx="6784975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2B800"/>
    <a:srgbClr val="EA0000"/>
    <a:srgbClr val="FA0000"/>
    <a:srgbClr val="CC9B00"/>
    <a:srgbClr val="DA0000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362" autoAdjust="0"/>
    <p:restoredTop sz="94796" autoAdjust="0"/>
  </p:normalViewPr>
  <p:slideViewPr>
    <p:cSldViewPr>
      <p:cViewPr varScale="1">
        <p:scale>
          <a:sx n="83" d="100"/>
          <a:sy n="83" d="100"/>
        </p:scale>
        <p:origin x="-7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1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7021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A1216015-AF4D-4066-B066-7D64373811FB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498" y="4767262"/>
            <a:ext cx="5427980" cy="3900488"/>
          </a:xfrm>
          <a:prstGeom prst="rect">
            <a:avLst/>
          </a:prstGeom>
        </p:spPr>
        <p:txBody>
          <a:bodyPr vert="horz" lIns="91257" tIns="45629" rIns="91257" bIns="4562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40156" cy="49702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3250" y="9408982"/>
            <a:ext cx="2940156" cy="49702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558E2581-6382-4A3A-BF42-1D4D343BBAC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006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90FB47E-5AAD-4656-A23A-57225B9E7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E9188EFD-01AC-48C6-9D90-40D98319C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220E63DD-FBE8-4E6E-9A80-41E61F712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5782729C-D6EA-49C9-8530-0F433D7EE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EB740535-078F-4D13-84DC-DB8F9F18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5114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756F95D-7267-42E9-AB36-86D0072C1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90E382C0-183F-4F96-958F-D732E7333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A8E460E2-9C44-43A6-9B30-6C430BE13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774269CF-F976-4E04-9032-FF57175A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20264BD-1F69-4FCB-8624-02FE9BC5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1544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DACF5CDC-7418-4A78-95BA-3550674EC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26CBC97E-1AC6-4EE8-B9B6-653072579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146ABDE5-8E85-4655-9C02-8387663E1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D730BEC1-99D2-4F7F-9D97-FA84AD2AB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9A12ED44-A2C4-4EE4-AF31-E8E03840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0704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3482204-AB0D-43AC-99D8-F885D057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3EA2432-4316-4E4D-BCAA-87437B4F9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DA851531-5E65-4A15-9EAE-AB6E95A8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167CFF06-AEE5-42FA-87A0-69D9053A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8EC4934-0553-40CE-A33A-5FFCDEDBC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2838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03B048E-90EB-4E45-9456-7CB7A52F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54028DD7-C2E1-4331-8BF6-A2C2F95DD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1BABF394-CC2F-4FBB-A5FC-821B87018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08292E4A-F105-4525-BA35-16BDFC0E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13A8710-E8C6-4C05-A91E-E3AD6B71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4750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F90C605-E0C1-4601-AEB9-78CE8577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97CB9C0-FB93-4697-A0AA-A5326CC26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C3776E7E-91DC-44B8-804C-A934CC312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ADD75514-F9CE-48EE-93A9-CC574353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A6911E5C-C341-4BD8-95FD-A940D018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61C0B0F1-D58B-4626-983B-3CC851A6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52513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149EFE3-1506-4A91-B10F-D8B8CEE1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EDF1B26E-44D1-4E9D-95AD-339A51D4A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BB4A7A8A-B9BB-443C-A17E-BB2C74EB7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62817946-FF5A-4C7C-BEF7-FC0888D7A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0A815C0A-E2B7-4C57-8C94-BB8539821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FE0B1F62-7A03-44B2-8478-F47E298DC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DCE90AB6-B971-4309-BF73-26A97E59C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A99F4D1C-AA5E-4AEB-ADBA-69171966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6719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AB497B9-DC1E-4A51-8871-9E16BC80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4FCC6916-BBBE-485D-A4E5-0E5E6B38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9BF052D1-E5D3-499A-BC5E-A3EDFDF2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BB55C482-1DEA-4F43-BDFA-E3600029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94589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F2897FA4-AEB7-4882-A924-545435F8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F51F472E-0F3B-4B14-8415-575659165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5862F01A-E41A-4B71-88A6-B60DB3EB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85733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58246BD-8E07-4799-AD4D-6A2EA92A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DA09E32-BCE0-470F-8653-DF1F5C069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BCD262DF-AE5E-4E43-B2CE-A1E2D9845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4D51D6EB-5EE5-4308-AB56-BC712EE6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EBA5148D-49E0-4C22-935E-1DC1222B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C65EC129-EA0C-4C7B-9F97-C5B2159F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362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0929DC2-D2C3-4285-AC5D-B1EF7DB28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4F21AEC7-3A01-45DF-9D8C-218869A13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466B40CB-0E8D-42CC-B9EE-BF1055A1F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F6F7D0F6-A62D-45B9-A299-5BD718769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FF7549B9-FA28-49AE-A48E-77112D2F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3C29A9D9-544C-4D48-8444-9AF54A41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2643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8CBC9512-D0FF-4E2A-9347-15C77FCB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98742571-0D6B-4738-AC7F-8A5B2F713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B1F0AF5D-8FDD-4D7A-99B7-491B551EF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C3D29-2EDD-4E70-B20F-D1FAD1CCBC1A}" type="datetimeFigureOut">
              <a:rPr lang="cs-CZ" smtClean="0"/>
              <a:pPr/>
              <a:t>23.11.2023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3E952A30-6756-41F3-B142-1613B7900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F81230B3-3B4A-419B-9EB2-6E571EEF3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DBB2A-848F-47C5-8CC6-D19C433C324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17623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7FCC433-4A14-4D48-B433-685751EB1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260" y="1729345"/>
            <a:ext cx="6858000" cy="1281150"/>
          </a:xfrm>
        </p:spPr>
        <p:txBody>
          <a:bodyPr>
            <a:norm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Edukační workshop </a:t>
            </a:r>
            <a:r>
              <a:rPr lang="cs-C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část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C42DBC34-E9E8-4DD1-9BC8-0B615930A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3087" y="3137854"/>
            <a:ext cx="6858000" cy="867210"/>
          </a:xfrm>
        </p:spPr>
        <p:txBody>
          <a:bodyPr>
            <a:no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Bezpečnost a ochrana zdraví dětí </a:t>
            </a:r>
            <a:b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 prostředí rodiny a školy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B1E9744B-F9A0-477C-B3D7-8B6E3C3DB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4" t="12200" r="20862" b="70867"/>
          <a:stretch/>
        </p:blipFill>
        <p:spPr>
          <a:xfrm>
            <a:off x="0" y="0"/>
            <a:ext cx="9252520" cy="1504787"/>
          </a:xfrm>
          <a:prstGeom prst="rect">
            <a:avLst/>
          </a:prstGeom>
        </p:spPr>
      </p:pic>
      <p:pic>
        <p:nvPicPr>
          <p:cNvPr id="8" name="Picture 8" descr="Úvodní stránka - Technologická agentura ČR">
            <a:extLst>
              <a:ext uri="{FF2B5EF4-FFF2-40B4-BE49-F238E27FC236}">
                <a16:creationId xmlns:a16="http://schemas.microsoft.com/office/drawing/2014/main" xmlns="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3783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5E0C2202-B3CE-4E1B-86E1-28FE53A14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516"/>
          <a:stretch/>
        </p:blipFill>
        <p:spPr bwMode="auto">
          <a:xfrm>
            <a:off x="664757" y="5429424"/>
            <a:ext cx="2611099" cy="80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2CDFA7ED-EA98-45A7-BDCF-7FFA809A59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0867" t="11913" r="32518" b="20037"/>
          <a:stretch/>
        </p:blipFill>
        <p:spPr>
          <a:xfrm>
            <a:off x="3797104" y="4611074"/>
            <a:ext cx="1549791" cy="1620236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552B9521-3AD3-4CA5-99F5-E668F6952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669628"/>
            <a:ext cx="2179051" cy="3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51520" y="6415395"/>
            <a:ext cx="8490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LAGRIS - TL03000213: Analýza a podpora rozvoje kompetencí dětí v oblasti bezpečnosti a ochrany zdraví.</a:t>
            </a:r>
          </a:p>
        </p:txBody>
      </p:sp>
    </p:spTree>
    <p:extLst>
      <p:ext uri="{BB962C8B-B14F-4D97-AF65-F5344CB8AC3E}">
        <p14:creationId xmlns:p14="http://schemas.microsoft.com/office/powerpoint/2010/main" xmlns="" val="259021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22316"/>
            <a:ext cx="4014788" cy="849296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Reflexe aktivity</a:t>
            </a:r>
            <a:r>
              <a:rPr lang="cs-CZ" sz="3600" dirty="0" smtClean="0">
                <a:solidFill>
                  <a:srgbClr val="C00000"/>
                </a:solidFill>
              </a:rPr>
              <a:t/>
            </a:r>
            <a:br>
              <a:rPr lang="cs-CZ" sz="3600" dirty="0" smtClean="0">
                <a:solidFill>
                  <a:srgbClr val="C00000"/>
                </a:solidFill>
              </a:rPr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500306"/>
            <a:ext cx="7886700" cy="3208330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Vlastní zkušenosti se situacemi řešenými v úkolech</a:t>
            </a:r>
          </a:p>
          <a:p>
            <a:pPr>
              <a:buFontTx/>
              <a:buChar char="-"/>
            </a:pPr>
            <a:r>
              <a:rPr lang="cs-CZ" dirty="0" smtClean="0"/>
              <a:t>Možnosti zařazení do edukačních aktivit/výuky</a:t>
            </a:r>
          </a:p>
          <a:p>
            <a:pPr>
              <a:buFontTx/>
              <a:buChar char="-"/>
            </a:pPr>
            <a:r>
              <a:rPr lang="cs-CZ" dirty="0" smtClean="0"/>
              <a:t>Postupy reflexe úkolů s dětmi/žáky</a:t>
            </a:r>
          </a:p>
          <a:p>
            <a:pPr>
              <a:buFontTx/>
              <a:buChar char="-"/>
            </a:pPr>
            <a:r>
              <a:rPr lang="cs-CZ" dirty="0" smtClean="0"/>
              <a:t>Aplikace úkolů pro využití rodiči </a:t>
            </a:r>
            <a:endParaRPr lang="cs-CZ" dirty="0"/>
          </a:p>
        </p:txBody>
      </p:sp>
      <p:pic>
        <p:nvPicPr>
          <p:cNvPr id="4" name="Picture 8" descr="Úvodní stránka - Technologická agentura ČR">
            <a:extLst>
              <a:ext uri="{FF2B5EF4-FFF2-40B4-BE49-F238E27FC236}">
                <a16:creationId xmlns:a16="http://schemas.microsoft.com/office/drawing/2014/main" xmlns="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h7-us.googleusercontent.com/kfesHze6YLS4Lo5l8lVJXzUa1qTlEzgqp2mrXoeyPAUbZ0ilWi0MONzCBEcj60iELbHVaCHrPErZyqHZAlhxbhf5_toGxoEey1JWdg6M17i2WkHLFbyItLZ1kNXqrt1jW50wDgxi6OhVFvjTIqBL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1785950" cy="2320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arad\Desktop\džungle 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5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B1E9744B-F9A0-477C-B3D7-8B6E3C3DB0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4" t="12200" r="20862" b="68200"/>
          <a:stretch/>
        </p:blipFill>
        <p:spPr>
          <a:xfrm>
            <a:off x="0" y="-27384"/>
            <a:ext cx="9252520" cy="1690690"/>
          </a:xfrm>
          <a:prstGeom prst="rect">
            <a:avLst/>
          </a:prstGeom>
        </p:spPr>
      </p:pic>
      <p:pic>
        <p:nvPicPr>
          <p:cNvPr id="6" name="Picture 8" descr="Úvodní stránka - Technologická agentura ČR">
            <a:extLst>
              <a:ext uri="{FF2B5EF4-FFF2-40B4-BE49-F238E27FC236}">
                <a16:creationId xmlns:a16="http://schemas.microsoft.com/office/drawing/2014/main" xmlns="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8741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4">
            <a:extLst>
              <a:ext uri="{FF2B5EF4-FFF2-40B4-BE49-F238E27FC236}">
                <a16:creationId xmlns="" xmlns:a16="http://schemas.microsoft.com/office/drawing/2014/main" id="{C42DBC34-E9E8-4DD1-9BC8-0B615930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48" y="3786190"/>
            <a:ext cx="7500990" cy="207170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cs-CZ" sz="36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cs-CZ" sz="3600" b="1" dirty="0" smtClean="0">
                <a:solidFill>
                  <a:srgbClr val="C00000"/>
                </a:solidFill>
              </a:rPr>
              <a:t>          Edukační </a:t>
            </a:r>
            <a:r>
              <a:rPr lang="cs-CZ" sz="3600" b="1" dirty="0">
                <a:solidFill>
                  <a:srgbClr val="C00000"/>
                </a:solidFill>
              </a:rPr>
              <a:t>materiály LAGRIS</a:t>
            </a:r>
          </a:p>
          <a:p>
            <a:pPr algn="ctr">
              <a:buNone/>
            </a:pPr>
            <a:r>
              <a:rPr lang="cs-CZ" sz="3600" b="1" dirty="0" smtClean="0">
                <a:solidFill>
                  <a:srgbClr val="C00000"/>
                </a:solidFill>
              </a:rPr>
              <a:t>         CYKLUS </a:t>
            </a:r>
            <a:r>
              <a:rPr lang="cs-CZ" sz="3600" b="1" dirty="0">
                <a:solidFill>
                  <a:srgbClr val="C00000"/>
                </a:solidFill>
              </a:rPr>
              <a:t>DIGIDŽUNGLE</a:t>
            </a:r>
          </a:p>
        </p:txBody>
      </p:sp>
      <p:pic>
        <p:nvPicPr>
          <p:cNvPr id="8" name="Picture 2" descr="Obsah obrázku perokresba&#10;&#10;Popis byl vytvořen automatick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133" y="3929066"/>
            <a:ext cx="1323975" cy="179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229366" cy="1325563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Materiály tvořené v projektu LAGRIS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578124"/>
            <a:ext cx="7886700" cy="3994148"/>
          </a:xfrm>
        </p:spPr>
        <p:txBody>
          <a:bodyPr/>
          <a:lstStyle/>
          <a:p>
            <a:pPr>
              <a:buNone/>
            </a:pPr>
            <a:r>
              <a:rPr lang="cs-CZ" b="1" dirty="0"/>
              <a:t>Cyklus:  Digitální džungle</a:t>
            </a:r>
          </a:p>
          <a:p>
            <a:pPr>
              <a:buNone/>
            </a:pPr>
            <a:r>
              <a:rPr lang="cs-CZ" i="1" dirty="0"/>
              <a:t>Pracovní listy pro děti/žáky ve čtyřech variantách vzhledem k věku</a:t>
            </a:r>
          </a:p>
          <a:p>
            <a:pPr>
              <a:buNone/>
            </a:pPr>
            <a:endParaRPr lang="cs-CZ" i="1" dirty="0"/>
          </a:p>
          <a:p>
            <a:pPr>
              <a:buNone/>
            </a:pPr>
            <a:r>
              <a:rPr lang="cs-CZ" i="1" dirty="0"/>
              <a:t>Metodické listy </a:t>
            </a:r>
            <a:r>
              <a:rPr lang="cs-CZ" b="1" i="1" dirty="0"/>
              <a:t>Téma: DIGITÁLNÍ PROSTŘEDÍ</a:t>
            </a:r>
          </a:p>
          <a:p>
            <a:pPr>
              <a:buNone/>
            </a:pPr>
            <a:r>
              <a:rPr lang="cs-CZ" i="1" dirty="0"/>
              <a:t>Pro předškolní věk a pro mladší školní věk</a:t>
            </a:r>
          </a:p>
          <a:p>
            <a:pPr>
              <a:buNone/>
            </a:pPr>
            <a:endParaRPr lang="cs-CZ" i="1" dirty="0"/>
          </a:p>
          <a:p>
            <a:pPr>
              <a:buNone/>
            </a:pPr>
            <a:r>
              <a:rPr lang="cs-CZ" i="1" dirty="0"/>
              <a:t>- </a:t>
            </a:r>
            <a:r>
              <a:rPr lang="cs-CZ" b="1" i="1" dirty="0"/>
              <a:t>Didaktické zpracování v souladu s RVP PV/RVP ZV </a:t>
            </a:r>
            <a:r>
              <a:rPr lang="cs-CZ" i="1" dirty="0"/>
              <a:t>(cílové a obsahové začlenění v rámci vzdělávacích oblastí, konkretizace příležitostí pro rozvíjení klíčových kompetencí, doporučení forem a metod výuky)</a:t>
            </a:r>
          </a:p>
          <a:p>
            <a:pPr>
              <a:buNone/>
            </a:pPr>
            <a:endParaRPr lang="cs-CZ" i="1" dirty="0"/>
          </a:p>
          <a:p>
            <a:pPr>
              <a:buNone/>
            </a:pPr>
            <a:endParaRPr lang="cs-CZ" i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i="1" dirty="0"/>
          </a:p>
          <a:p>
            <a:pPr>
              <a:buNone/>
            </a:pPr>
            <a:endParaRPr lang="cs-CZ" b="1" dirty="0"/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4DD8785A-0CBC-42EE-96F7-60C9379502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3768" y="1000108"/>
            <a:ext cx="1597353" cy="1944216"/>
          </a:xfrm>
          <a:prstGeom prst="rect">
            <a:avLst/>
          </a:prstGeom>
        </p:spPr>
      </p:pic>
      <p:pic>
        <p:nvPicPr>
          <p:cNvPr id="6" name="Picture 8" descr="Úvodní stránka - Technologická agentura ČR">
            <a:extLst>
              <a:ext uri="{FF2B5EF4-FFF2-40B4-BE49-F238E27FC236}">
                <a16:creationId xmlns:a16="http://schemas.microsoft.com/office/drawing/2014/main" xmlns="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86754" cy="1325563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Digitální džungle  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(cyklus pro 4 věkové kategorie)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3006752"/>
            <a:ext cx="7886700" cy="3422644"/>
          </a:xfrm>
        </p:spPr>
        <p:txBody>
          <a:bodyPr/>
          <a:lstStyle/>
          <a:p>
            <a:r>
              <a:rPr lang="cs-CZ" dirty="0"/>
              <a:t>Úvodní část bloku - evokace  (dopis </a:t>
            </a:r>
            <a:r>
              <a:rPr lang="cs-CZ" dirty="0" err="1"/>
              <a:t>Lagríska</a:t>
            </a:r>
            <a:r>
              <a:rPr lang="cs-CZ" dirty="0"/>
              <a:t>, dosavadní </a:t>
            </a:r>
            <a:r>
              <a:rPr lang="cs-CZ" dirty="0" smtClean="0"/>
              <a:t>zkušenosti, </a:t>
            </a:r>
            <a:r>
              <a:rPr lang="cs-CZ" dirty="0"/>
              <a:t>motivace – metafora džungle)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Vzdělávací obsah je rozvíjen:</a:t>
            </a:r>
          </a:p>
          <a:p>
            <a:pPr>
              <a:buNone/>
            </a:pPr>
            <a:r>
              <a:rPr lang="cs-CZ" dirty="0"/>
              <a:t>- Co je džungle, jak funguje, tvorba sítě, co je v „</a:t>
            </a:r>
            <a:r>
              <a:rPr lang="cs-CZ" dirty="0" err="1"/>
              <a:t>digidžungli</a:t>
            </a:r>
            <a:r>
              <a:rPr lang="cs-CZ" dirty="0"/>
              <a:t>“, jak to umím používat, jaká nebezpečí hrozí, jak dlouho mohu zde být, jak se chránit před nebezpečím, jakými pravidly se řídit, jak chci trávit svůj volný čas </a:t>
            </a:r>
          </a:p>
        </p:txBody>
      </p:sp>
      <p:pic>
        <p:nvPicPr>
          <p:cNvPr id="4" name="Picture 8" descr="Úvodní stránka - Technologická agentura ČR">
            <a:extLst>
              <a:ext uri="{FF2B5EF4-FFF2-40B4-BE49-F238E27FC236}">
                <a16:creationId xmlns:a16="http://schemas.microsoft.com/office/drawing/2014/main" xmlns="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3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00430" y="1285860"/>
            <a:ext cx="1514475" cy="143827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17418633-5D0E-4D13-9CAA-E6BA35E1D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12201" r="22437" b="13600"/>
          <a:stretch/>
        </p:blipFill>
        <p:spPr>
          <a:xfrm>
            <a:off x="0" y="0"/>
            <a:ext cx="9143999" cy="6643710"/>
          </a:xfrm>
          <a:prstGeom prst="rect">
            <a:avLst/>
          </a:prstGeom>
        </p:spPr>
      </p:pic>
      <p:pic>
        <p:nvPicPr>
          <p:cNvPr id="4" name="Picture 8" descr="Úvodní stránka - Technologická agentura ČR">
            <a:extLst>
              <a:ext uri="{FF2B5EF4-FFF2-40B4-BE49-F238E27FC236}">
                <a16:creationId xmlns:a16="http://schemas.microsoft.com/office/drawing/2014/main" xmlns="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24" y="21429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673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Digitální džungle  - ukázka úkolu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Slova i obrázky mohou ubližovat</a:t>
            </a:r>
            <a:r>
              <a:rPr lang="cs-CZ" dirty="0"/>
              <a:t>  </a:t>
            </a:r>
          </a:p>
          <a:p>
            <a:endParaRPr lang="cs-CZ" dirty="0"/>
          </a:p>
          <a:p>
            <a:r>
              <a:rPr lang="cs-CZ" sz="1800" i="1" dirty="0"/>
              <a:t>Rozvíjíme dovednost pojmenovávat a vyjadřovat emoce, dovednost empatického vcítění do prožívání druhých a zvažování dopadů vlastního jednání na prožívání druhých a vzájemné vztahy</a:t>
            </a:r>
            <a:r>
              <a:rPr lang="cs-CZ" sz="1800" i="1" dirty="0" smtClean="0"/>
              <a:t>.</a:t>
            </a:r>
          </a:p>
          <a:p>
            <a:pPr>
              <a:buNone/>
            </a:pPr>
            <a:endParaRPr lang="cs-CZ" sz="1800" i="1" dirty="0"/>
          </a:p>
          <a:p>
            <a:r>
              <a:rPr lang="cs-CZ" sz="2000" dirty="0"/>
              <a:t>Zkušenosti z </a:t>
            </a:r>
            <a:r>
              <a:rPr lang="cs-CZ" sz="2000" dirty="0" err="1"/>
              <a:t>chatovacích</a:t>
            </a:r>
            <a:r>
              <a:rPr lang="cs-CZ" sz="2000" dirty="0"/>
              <a:t> aplikací typu </a:t>
            </a:r>
            <a:r>
              <a:rPr lang="cs-CZ" sz="2000" dirty="0" err="1"/>
              <a:t>whatsapp</a:t>
            </a:r>
            <a:r>
              <a:rPr lang="cs-CZ" sz="2000" dirty="0"/>
              <a:t> nebo </a:t>
            </a:r>
            <a:r>
              <a:rPr lang="cs-CZ" sz="2000" dirty="0" err="1"/>
              <a:t>messenger</a:t>
            </a:r>
            <a:endParaRPr lang="cs-CZ" sz="2000" dirty="0"/>
          </a:p>
          <a:p>
            <a:pPr marL="457200" indent="-457200">
              <a:buAutoNum type="alphaUcParenR"/>
            </a:pPr>
            <a:r>
              <a:rPr lang="cs-CZ" sz="2000" dirty="0"/>
              <a:t>Co je příčinou pocitů chlapce? </a:t>
            </a:r>
          </a:p>
          <a:p>
            <a:pPr marL="457200" indent="-457200">
              <a:buAutoNum type="alphaUcParenR"/>
            </a:pPr>
            <a:r>
              <a:rPr lang="cs-CZ" sz="2000" dirty="0"/>
              <a:t>Textová komunikace v dívčí skupině – jak se dívka cítí? </a:t>
            </a:r>
          </a:p>
        </p:txBody>
      </p:sp>
      <p:pic>
        <p:nvPicPr>
          <p:cNvPr id="4" name="Picture 8" descr="Úvodní stránka - Technologická agentura ČR">
            <a:extLst>
              <a:ext uri="{FF2B5EF4-FFF2-40B4-BE49-F238E27FC236}">
                <a16:creationId xmlns:a16="http://schemas.microsoft.com/office/drawing/2014/main" xmlns="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7303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bsah obrázku perokresba&#10;&#10;Popis byl vytvořen automatic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429132"/>
            <a:ext cx="1323975" cy="179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FFB3672A-A178-4573-82D2-7986F2B9B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17801" r="21651" b="3800"/>
          <a:stretch/>
        </p:blipFill>
        <p:spPr>
          <a:xfrm>
            <a:off x="323527" y="332656"/>
            <a:ext cx="8613957" cy="6264696"/>
          </a:xfrm>
          <a:prstGeom prst="rect">
            <a:avLst/>
          </a:prstGeom>
        </p:spPr>
      </p:pic>
      <p:pic>
        <p:nvPicPr>
          <p:cNvPr id="4" name="Picture 8" descr="Úvodní stránka - Technologická agentura ČR">
            <a:extLst>
              <a:ext uri="{FF2B5EF4-FFF2-40B4-BE49-F238E27FC236}">
                <a16:creationId xmlns:a16="http://schemas.microsoft.com/office/drawing/2014/main" xmlns="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3783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232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CFFF8308-78AE-4186-B931-F16C4ED4F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16400" r="21650" b="6601"/>
          <a:stretch/>
        </p:blipFill>
        <p:spPr>
          <a:xfrm>
            <a:off x="179511" y="188640"/>
            <a:ext cx="8739153" cy="6408712"/>
          </a:xfrm>
          <a:prstGeom prst="rect">
            <a:avLst/>
          </a:prstGeom>
        </p:spPr>
      </p:pic>
      <p:pic>
        <p:nvPicPr>
          <p:cNvPr id="3" name="Picture 8" descr="Úvodní stránka - Technologická agentura ČR">
            <a:extLst>
              <a:ext uri="{FF2B5EF4-FFF2-40B4-BE49-F238E27FC236}">
                <a16:creationId xmlns:a16="http://schemas.microsoft.com/office/drawing/2014/main" xmlns="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3783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825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797E3A6A-86A5-4D6A-8E5C-09B314AF0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17801" r="22437" b="10801"/>
          <a:stretch/>
        </p:blipFill>
        <p:spPr>
          <a:xfrm>
            <a:off x="31378" y="333919"/>
            <a:ext cx="9103179" cy="6190162"/>
          </a:xfrm>
          <a:prstGeom prst="rect">
            <a:avLst/>
          </a:prstGeom>
        </p:spPr>
      </p:pic>
      <p:pic>
        <p:nvPicPr>
          <p:cNvPr id="3" name="Picture 8" descr="Úvodní stránka - Technologická agentura ČR">
            <a:extLst>
              <a:ext uri="{FF2B5EF4-FFF2-40B4-BE49-F238E27FC236}">
                <a16:creationId xmlns:a16="http://schemas.microsoft.com/office/drawing/2014/main" xmlns="" id="{C95B4F4B-3748-474F-8191-D85C3E8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3783" y="0"/>
            <a:ext cx="876729" cy="8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52390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259</Words>
  <Application>Microsoft Office PowerPoint</Application>
  <PresentationFormat>Předvádění na obrazovce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Office</vt:lpstr>
      <vt:lpstr>Edukační workshop  5. část</vt:lpstr>
      <vt:lpstr>Snímek 2</vt:lpstr>
      <vt:lpstr>Materiály tvořené v projektu LAGRIS </vt:lpstr>
      <vt:lpstr>Digitální džungle  (cyklus pro 4 věkové kategorie)</vt:lpstr>
      <vt:lpstr>Snímek 5</vt:lpstr>
      <vt:lpstr>Digitální džungle  - ukázka úkolu </vt:lpstr>
      <vt:lpstr>Snímek 7</vt:lpstr>
      <vt:lpstr>Snímek 8</vt:lpstr>
      <vt:lpstr>Snímek 9</vt:lpstr>
      <vt:lpstr>Reflexe aktivity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Systémový přístup k dlouhodobé jazykové podpoře v předškolním vzdělávání  - český a evropský kontext</dc:title>
  <dc:creator>Barbora Loudová Stralczynská</dc:creator>
  <cp:lastModifiedBy>maradova@volny.cz</cp:lastModifiedBy>
  <cp:revision>218</cp:revision>
  <dcterms:created xsi:type="dcterms:W3CDTF">2020-10-18T19:52:39Z</dcterms:created>
  <dcterms:modified xsi:type="dcterms:W3CDTF">2023-11-23T22:49:38Z</dcterms:modified>
</cp:coreProperties>
</file>